
<file path=[Content_Types].xml><?xml version="1.0" encoding="utf-8"?>
<Types xmlns="http://schemas.openxmlformats.org/package/2006/content-types"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36" r:id="rId2"/>
    <p:sldId id="352" r:id="rId3"/>
    <p:sldId id="353" r:id="rId4"/>
    <p:sldId id="354" r:id="rId5"/>
    <p:sldId id="355" r:id="rId6"/>
    <p:sldId id="356" r:id="rId7"/>
    <p:sldId id="339" r:id="rId8"/>
    <p:sldId id="341" r:id="rId9"/>
    <p:sldId id="357" r:id="rId10"/>
    <p:sldId id="343" r:id="rId11"/>
    <p:sldId id="358" r:id="rId12"/>
    <p:sldId id="359" r:id="rId13"/>
    <p:sldId id="360" r:id="rId14"/>
    <p:sldId id="344" r:id="rId15"/>
    <p:sldId id="345" r:id="rId16"/>
    <p:sldId id="361" r:id="rId17"/>
    <p:sldId id="346" r:id="rId18"/>
    <p:sldId id="347" r:id="rId19"/>
    <p:sldId id="348" r:id="rId20"/>
    <p:sldId id="335" r:id="rId21"/>
  </p:sldIdLst>
  <p:sldSz cx="9001125" cy="6840538"/>
  <p:notesSz cx="6794500" cy="9931400"/>
  <p:defaultTextStyle>
    <a:defPPr>
      <a:defRPr lang="sv-SE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04">
          <p15:clr>
            <a:srgbClr val="A4A3A4"/>
          </p15:clr>
        </p15:guide>
        <p15:guide id="2" orient="horz" pos="802">
          <p15:clr>
            <a:srgbClr val="A4A3A4"/>
          </p15:clr>
        </p15:guide>
        <p15:guide id="3" orient="horz" pos="119">
          <p15:clr>
            <a:srgbClr val="A4A3A4"/>
          </p15:clr>
        </p15:guide>
        <p15:guide id="4" orient="horz" pos="1122">
          <p15:clr>
            <a:srgbClr val="A4A3A4"/>
          </p15:clr>
        </p15:guide>
        <p15:guide id="5" pos="492">
          <p15:clr>
            <a:srgbClr val="A4A3A4"/>
          </p15:clr>
        </p15:guide>
        <p15:guide id="6" pos="115">
          <p15:clr>
            <a:srgbClr val="A4A3A4"/>
          </p15:clr>
        </p15:guide>
        <p15:guide id="7" pos="2617">
          <p15:clr>
            <a:srgbClr val="A4A3A4"/>
          </p15:clr>
        </p15:guide>
        <p15:guide id="8" pos="55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ADCAB8"/>
    <a:srgbClr val="404040"/>
    <a:srgbClr val="BFB8AF"/>
    <a:srgbClr val="D2BA81"/>
    <a:srgbClr val="BED9C7"/>
    <a:srgbClr val="E9C4C7"/>
    <a:srgbClr val="333333"/>
    <a:srgbClr val="262626"/>
    <a:srgbClr val="FF689D"/>
    <a:srgbClr val="F3EB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5" autoAdjust="0"/>
    <p:restoredTop sz="99866" autoAdjust="0"/>
  </p:normalViewPr>
  <p:slideViewPr>
    <p:cSldViewPr snapToGrid="0" showGuides="1">
      <p:cViewPr varScale="1">
        <p:scale>
          <a:sx n="77" d="100"/>
          <a:sy n="77" d="100"/>
        </p:scale>
        <p:origin x="1230" y="84"/>
      </p:cViewPr>
      <p:guideLst>
        <p:guide orient="horz" pos="4204"/>
        <p:guide orient="horz" pos="802"/>
        <p:guide orient="horz" pos="119"/>
        <p:guide orient="horz" pos="1122"/>
        <p:guide pos="492"/>
        <p:guide pos="115"/>
        <p:guide pos="2617"/>
        <p:guide pos="5565"/>
      </p:guideLst>
    </p:cSldViewPr>
  </p:slideViewPr>
  <p:outlineViewPr>
    <p:cViewPr>
      <p:scale>
        <a:sx n="33" d="100"/>
        <a:sy n="33" d="100"/>
      </p:scale>
      <p:origin x="0" y="5376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50" d="100"/>
          <a:sy n="150" d="100"/>
        </p:scale>
        <p:origin x="-2364" y="3498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 dirty="0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3FA3B-A911-4294-9666-9D8A5388C07E}" type="datetimeFigureOut">
              <a:rPr lang="sv-SE" smtClean="0"/>
              <a:pPr/>
              <a:t>2017-10-02</a:t>
            </a:fld>
            <a:endParaRPr lang="sv-SE" dirty="0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 dirty="0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FF35AB-58F5-4C8C-9928-1BF893383042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605305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wmf>
</file>

<file path=ppt/media/image6.jp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 dirty="0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F5E47-94AA-AA43-B08E-C5A5421011EB}" type="datetimeFigureOut">
              <a:rPr lang="sv-SE" smtClean="0"/>
              <a:pPr/>
              <a:t>2017-10-02</a:t>
            </a:fld>
            <a:endParaRPr lang="sv-SE" dirty="0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744538"/>
            <a:ext cx="489902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 dirty="0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79450" y="4717415"/>
            <a:ext cx="5435600" cy="4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 dirty="0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13FD4B-1391-7946-A8ED-18550D8B130B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512102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ktangel 10"/>
          <p:cNvSpPr/>
          <p:nvPr userDrawn="1"/>
        </p:nvSpPr>
        <p:spPr bwMode="auto">
          <a:xfrm>
            <a:off x="2655888" y="1516103"/>
            <a:ext cx="6178550" cy="128007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781050" y="1781174"/>
            <a:ext cx="7486650" cy="1927226"/>
          </a:xfrm>
        </p:spPr>
        <p:txBody>
          <a:bodyPr lIns="0" tIns="97200" rIns="0" bIns="82800" anchor="t" anchorCtr="0"/>
          <a:lstStyle>
            <a:lvl1pPr>
              <a:defRPr sz="3600"/>
            </a:lvl1pPr>
          </a:lstStyle>
          <a:p>
            <a:r>
              <a:rPr lang="sv-SE" dirty="0" err="1" smtClean="0"/>
              <a:t>Title</a:t>
            </a:r>
            <a:endParaRPr lang="sv-SE" dirty="0"/>
          </a:p>
        </p:txBody>
      </p:sp>
      <p:pic>
        <p:nvPicPr>
          <p:cNvPr id="14" name="Bildobjekt 13" descr="Lunds sigill RGB 150.png"/>
          <p:cNvPicPr>
            <a:picLocks noChangeAspect="1"/>
          </p:cNvPicPr>
          <p:nvPr userDrawn="1"/>
        </p:nvPicPr>
        <p:blipFill>
          <a:blip r:embed="rId2"/>
          <a:srcRect r="17691" b="21541"/>
          <a:stretch>
            <a:fillRect/>
          </a:stretch>
        </p:blipFill>
        <p:spPr>
          <a:xfrm>
            <a:off x="6329104" y="4279056"/>
            <a:ext cx="2672021" cy="2561482"/>
          </a:xfrm>
          <a:prstGeom prst="rect">
            <a:avLst/>
          </a:prstGeom>
        </p:spPr>
      </p:pic>
      <p:pic>
        <p:nvPicPr>
          <p:cNvPr id="6" name="Bildobjekt 5" descr="LundUniversity_C2line RGB 150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6106" y="380031"/>
            <a:ext cx="708740" cy="94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punkt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dirty="0" err="1" smtClean="0"/>
              <a:t>Title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 hasCustomPrompt="1"/>
          </p:nvPr>
        </p:nvSpPr>
        <p:spPr>
          <a:xfrm>
            <a:off x="657538" y="1848670"/>
            <a:ext cx="7587440" cy="3563159"/>
          </a:xfrm>
        </p:spPr>
        <p:txBody>
          <a:bodyPr/>
          <a:lstStyle>
            <a:lvl1pPr>
              <a:spcAft>
                <a:spcPts val="0"/>
              </a:spcAft>
              <a:defRPr sz="2200"/>
            </a:lvl1pPr>
            <a:lvl2pPr>
              <a:spcAft>
                <a:spcPts val="0"/>
              </a:spcAft>
              <a:buClr>
                <a:schemeClr val="tx2"/>
              </a:buClr>
              <a:defRPr sz="2200"/>
            </a:lvl2pPr>
            <a:lvl3pPr>
              <a:spcAft>
                <a:spcPts val="0"/>
              </a:spcAft>
              <a:buClr>
                <a:schemeClr val="tx2"/>
              </a:buClr>
              <a:defRPr/>
            </a:lvl3pPr>
            <a:lvl4pPr>
              <a:spcAft>
                <a:spcPts val="0"/>
              </a:spcAft>
              <a:buClr>
                <a:schemeClr val="tx2"/>
              </a:buClr>
              <a:defRPr/>
            </a:lvl4pPr>
          </a:lstStyle>
          <a:p>
            <a:pPr lvl="0"/>
            <a:r>
              <a:rPr lang="sv-SE" dirty="0" err="1" smtClean="0"/>
              <a:t>Add</a:t>
            </a:r>
            <a:r>
              <a:rPr lang="sv-SE" dirty="0" smtClean="0"/>
              <a:t> text</a:t>
            </a:r>
          </a:p>
          <a:p>
            <a:pPr lvl="1"/>
            <a:r>
              <a:rPr lang="sv-SE" dirty="0" err="1" smtClean="0"/>
              <a:t>Level</a:t>
            </a:r>
            <a:r>
              <a:rPr lang="sv-SE" dirty="0" smtClean="0"/>
              <a:t> </a:t>
            </a:r>
            <a:r>
              <a:rPr lang="sv-SE" dirty="0" err="1" smtClean="0"/>
              <a:t>two</a:t>
            </a:r>
            <a:endParaRPr lang="sv-SE" dirty="0" smtClean="0"/>
          </a:p>
          <a:p>
            <a:pPr lvl="2"/>
            <a:r>
              <a:rPr lang="sv-SE" dirty="0" err="1" smtClean="0"/>
              <a:t>Level</a:t>
            </a:r>
            <a:r>
              <a:rPr lang="sv-SE" dirty="0" smtClean="0"/>
              <a:t> </a:t>
            </a:r>
            <a:r>
              <a:rPr lang="sv-SE" dirty="0" err="1" smtClean="0"/>
              <a:t>three</a:t>
            </a:r>
            <a:endParaRPr lang="sv-SE" dirty="0" smtClean="0"/>
          </a:p>
          <a:p>
            <a:pPr lvl="3"/>
            <a:r>
              <a:rPr lang="sv-SE" dirty="0" err="1" smtClean="0"/>
              <a:t>Level</a:t>
            </a:r>
            <a:r>
              <a:rPr lang="sv-SE" dirty="0" smtClean="0"/>
              <a:t> </a:t>
            </a:r>
            <a:r>
              <a:rPr lang="sv-SE" dirty="0" err="1" smtClean="0"/>
              <a:t>four</a:t>
            </a:r>
            <a:endParaRPr lang="sv-S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sida för större illustrati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 bwMode="auto">
          <a:xfrm>
            <a:off x="0" y="0"/>
            <a:ext cx="9001125" cy="684053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sz="1800" b="1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2960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nings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/>
          <p:cNvSpPr/>
          <p:nvPr userDrawn="1"/>
        </p:nvSpPr>
        <p:spPr bwMode="auto">
          <a:xfrm>
            <a:off x="0" y="0"/>
            <a:ext cx="9001125" cy="684053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sz="1800" b="1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4" name="Bildobjekt 3" descr="LundUniversity_C2line RGB 15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0443" y="1281125"/>
            <a:ext cx="3110555" cy="4155367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p 30"/>
          <p:cNvGrpSpPr/>
          <p:nvPr/>
        </p:nvGrpSpPr>
        <p:grpSpPr>
          <a:xfrm>
            <a:off x="-119270" y="-59968"/>
            <a:ext cx="9228344" cy="6984776"/>
            <a:chOff x="-119270" y="-59968"/>
            <a:chExt cx="9228344" cy="6984776"/>
          </a:xfrm>
        </p:grpSpPr>
        <p:cxnSp>
          <p:nvCxnSpPr>
            <p:cNvPr id="25" name="Rak 24"/>
            <p:cNvCxnSpPr/>
            <p:nvPr userDrawn="1"/>
          </p:nvCxnSpPr>
          <p:spPr bwMode="auto">
            <a:xfrm>
              <a:off x="-119270" y="1772485"/>
              <a:ext cx="92283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Rak 12"/>
            <p:cNvCxnSpPr/>
            <p:nvPr/>
          </p:nvCxnSpPr>
          <p:spPr bwMode="auto">
            <a:xfrm>
              <a:off x="-119270" y="176199"/>
              <a:ext cx="92283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ak 13"/>
            <p:cNvCxnSpPr/>
            <p:nvPr/>
          </p:nvCxnSpPr>
          <p:spPr bwMode="auto">
            <a:xfrm>
              <a:off x="-119270" y="1266406"/>
              <a:ext cx="92283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ak 14"/>
            <p:cNvCxnSpPr/>
            <p:nvPr/>
          </p:nvCxnSpPr>
          <p:spPr bwMode="auto">
            <a:xfrm>
              <a:off x="-119270" y="6676531"/>
              <a:ext cx="92283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Rak 15"/>
            <p:cNvCxnSpPr/>
            <p:nvPr/>
          </p:nvCxnSpPr>
          <p:spPr bwMode="auto">
            <a:xfrm>
              <a:off x="170557" y="-59968"/>
              <a:ext cx="0" cy="698477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Rak 16"/>
            <p:cNvCxnSpPr/>
            <p:nvPr/>
          </p:nvCxnSpPr>
          <p:spPr bwMode="auto">
            <a:xfrm>
              <a:off x="8821042" y="-59968"/>
              <a:ext cx="0" cy="698477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ak 19"/>
            <p:cNvCxnSpPr/>
            <p:nvPr/>
          </p:nvCxnSpPr>
          <p:spPr bwMode="auto">
            <a:xfrm>
              <a:off x="4138857" y="-59968"/>
              <a:ext cx="0" cy="698477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Rak 22"/>
            <p:cNvCxnSpPr/>
            <p:nvPr/>
          </p:nvCxnSpPr>
          <p:spPr bwMode="auto">
            <a:xfrm>
              <a:off x="770383" y="-59968"/>
              <a:ext cx="0" cy="698477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Rektangel 11"/>
            <p:cNvSpPr/>
            <p:nvPr userDrawn="1"/>
          </p:nvSpPr>
          <p:spPr bwMode="auto">
            <a:xfrm>
              <a:off x="0" y="0"/>
              <a:ext cx="9001125" cy="68405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sv-S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43263" y="283771"/>
            <a:ext cx="7605109" cy="113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516" tIns="45258" rIns="90516" bIns="45258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sv-SE" dirty="0" err="1" smtClean="0"/>
              <a:t>Title</a:t>
            </a:r>
            <a:endParaRPr lang="sv-SE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57538" y="1843907"/>
            <a:ext cx="7590053" cy="3563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516" tIns="45258" rIns="90516" bIns="4525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v-SE" dirty="0" err="1" smtClean="0"/>
              <a:t>Add</a:t>
            </a:r>
            <a:r>
              <a:rPr lang="sv-SE" dirty="0" smtClean="0"/>
              <a:t> text</a:t>
            </a:r>
          </a:p>
          <a:p>
            <a:pPr lvl="1"/>
            <a:r>
              <a:rPr lang="sv-SE" dirty="0" err="1" smtClean="0"/>
              <a:t>Level</a:t>
            </a:r>
            <a:r>
              <a:rPr lang="sv-SE" dirty="0" smtClean="0"/>
              <a:t> </a:t>
            </a:r>
            <a:r>
              <a:rPr lang="sv-SE" dirty="0" err="1" smtClean="0"/>
              <a:t>two</a:t>
            </a:r>
            <a:endParaRPr lang="sv-SE" dirty="0" smtClean="0"/>
          </a:p>
          <a:p>
            <a:pPr lvl="2"/>
            <a:r>
              <a:rPr lang="sv-SE" dirty="0" err="1" smtClean="0"/>
              <a:t>Level</a:t>
            </a:r>
            <a:r>
              <a:rPr lang="sv-SE" dirty="0" smtClean="0"/>
              <a:t> </a:t>
            </a:r>
            <a:r>
              <a:rPr lang="sv-SE" dirty="0" err="1" smtClean="0"/>
              <a:t>three</a:t>
            </a:r>
            <a:endParaRPr lang="sv-SE" dirty="0" smtClean="0"/>
          </a:p>
          <a:p>
            <a:pPr lvl="3"/>
            <a:r>
              <a:rPr lang="sv-SE" dirty="0" err="1" smtClean="0"/>
              <a:t>Level</a:t>
            </a:r>
            <a:r>
              <a:rPr lang="sv-SE" dirty="0" smtClean="0"/>
              <a:t> </a:t>
            </a:r>
            <a:r>
              <a:rPr lang="sv-SE" dirty="0" err="1" smtClean="0"/>
              <a:t>four</a:t>
            </a:r>
            <a:endParaRPr lang="sv-SE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84" r:id="rId2"/>
    <p:sldLayoutId id="2147483707" r:id="rId3"/>
    <p:sldLayoutId id="2147483689" r:id="rId4"/>
  </p:sldLayoutIdLst>
  <p:timing>
    <p:tnLst>
      <p:par>
        <p:cTn id="1" dur="indefinite" restart="never" nodeType="tmRoot"/>
      </p:par>
    </p:tnLst>
  </p:timing>
  <p:txStyles>
    <p:titleStyle>
      <a:lvl1pPr algn="l" defTabSz="904875" rtl="0" eaLnBrk="1" fontAlgn="base" hangingPunct="1">
        <a:spcBef>
          <a:spcPct val="0"/>
        </a:spcBef>
        <a:spcAft>
          <a:spcPct val="0"/>
        </a:spcAft>
        <a:defRPr sz="3600" b="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</a:defRPr>
      </a:lvl6pPr>
      <a:lvl7pPr marL="914400"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</a:defRPr>
      </a:lvl7pPr>
      <a:lvl8pPr marL="1371600"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</a:defRPr>
      </a:lvl8pPr>
      <a:lvl9pPr marL="1828800"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</a:defRPr>
      </a:lvl9pPr>
    </p:titleStyle>
    <p:bodyStyle>
      <a:lvl1pPr marL="230188" indent="-230188" algn="l" defTabSz="904875" rtl="0" eaLnBrk="1" fontAlgn="base" hangingPunct="1">
        <a:spcBef>
          <a:spcPts val="100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2200" b="0" baseline="0">
          <a:solidFill>
            <a:schemeClr val="tx2"/>
          </a:solidFill>
          <a:latin typeface="+mn-lt"/>
          <a:ea typeface="ＭＳ Ｐゴシック" charset="-128"/>
          <a:cs typeface="+mn-cs"/>
        </a:defRPr>
      </a:lvl1pPr>
      <a:lvl2pPr marL="700088" indent="-247650" algn="l" defTabSz="904875" rtl="0" eaLnBrk="1" fontAlgn="base" hangingPunct="1">
        <a:spcBef>
          <a:spcPts val="1000"/>
        </a:spcBef>
        <a:spcAft>
          <a:spcPts val="0"/>
        </a:spcAft>
        <a:buClr>
          <a:schemeClr val="tx1"/>
        </a:buClr>
        <a:buChar char="–"/>
        <a:defRPr sz="2200" b="0">
          <a:solidFill>
            <a:schemeClr val="tx2"/>
          </a:solidFill>
          <a:latin typeface="+mn-lt"/>
          <a:ea typeface="ＭＳ Ｐゴシック" charset="-128"/>
        </a:defRPr>
      </a:lvl2pPr>
      <a:lvl3pPr marL="1089025" indent="-179388" algn="l" defTabSz="904875" rtl="0" eaLnBrk="1" fontAlgn="base" hangingPunct="1">
        <a:spcBef>
          <a:spcPts val="1000"/>
        </a:spcBef>
        <a:spcAft>
          <a:spcPts val="0"/>
        </a:spcAft>
        <a:buClr>
          <a:schemeClr val="tx1"/>
        </a:buClr>
        <a:buFont typeface="Lucida Grande"/>
        <a:buChar char="»"/>
        <a:defRPr sz="2000" b="0">
          <a:solidFill>
            <a:schemeClr val="tx2"/>
          </a:solidFill>
          <a:latin typeface="+mn-lt"/>
          <a:ea typeface="ＭＳ Ｐゴシック" charset="-128"/>
        </a:defRPr>
      </a:lvl3pPr>
      <a:lvl4pPr marL="1550988" indent="-193675" algn="l" defTabSz="904875" rtl="0" eaLnBrk="1" fontAlgn="base" hangingPunct="1">
        <a:spcBef>
          <a:spcPts val="1000"/>
        </a:spcBef>
        <a:spcAft>
          <a:spcPts val="0"/>
        </a:spcAft>
        <a:buClr>
          <a:schemeClr val="tx1"/>
        </a:buClr>
        <a:buChar char="–"/>
        <a:defRPr sz="2000" b="0">
          <a:solidFill>
            <a:schemeClr val="tx2"/>
          </a:solidFill>
          <a:latin typeface="+mn-lt"/>
          <a:ea typeface="ＭＳ Ｐゴシック" charset="-128"/>
        </a:defRPr>
      </a:lvl4pPr>
      <a:lvl5pPr marL="20367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ＭＳ Ｐゴシック" charset="-128"/>
        </a:defRPr>
      </a:lvl5pPr>
      <a:lvl6pPr marL="24939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511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083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655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 smtClean="0"/>
              <a:t>Introduction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structured</a:t>
            </a:r>
            <a:r>
              <a:rPr lang="sv-SE" dirty="0" smtClean="0"/>
              <a:t> VLSI</a:t>
            </a:r>
            <a:br>
              <a:rPr lang="sv-SE" dirty="0" smtClean="0"/>
            </a:br>
            <a:r>
              <a:rPr lang="sv-SE" dirty="0"/>
              <a:t>	</a:t>
            </a:r>
            <a:r>
              <a:rPr lang="sv-SE" dirty="0" smtClean="0"/>
              <a:t>Projects 4 and 5</a:t>
            </a:r>
            <a:endParaRPr lang="sv-SE" dirty="0"/>
          </a:p>
        </p:txBody>
      </p:sp>
      <p:sp>
        <p:nvSpPr>
          <p:cNvPr id="3" name="Rubrik 1"/>
          <p:cNvSpPr txBox="1">
            <a:spLocks/>
          </p:cNvSpPr>
          <p:nvPr/>
        </p:nvSpPr>
        <p:spPr bwMode="auto">
          <a:xfrm>
            <a:off x="721820" y="4718045"/>
            <a:ext cx="7605109" cy="17347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97200" rIns="0" bIns="82800" numCol="1" anchor="t" anchorCtr="0" compatLnSpc="1">
            <a:prstTxWarp prst="textNoShape">
              <a:avLst/>
            </a:prstTxWarp>
          </a:bodyPr>
          <a:lstStyle>
            <a:lvl1pPr algn="l" defTabSz="904875" rtl="0" eaLnBrk="1" fontAlgn="base" hangingPunct="1">
              <a:spcBef>
                <a:spcPct val="0"/>
              </a:spcBef>
              <a:spcAft>
                <a:spcPct val="0"/>
              </a:spcAft>
              <a:defRPr sz="3600" b="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l" defTabSz="904875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defTabSz="904875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defTabSz="904875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defTabSz="904875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defTabSz="904875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1"/>
                </a:solidFill>
                <a:latin typeface="Arial" charset="0"/>
              </a:defRPr>
            </a:lvl6pPr>
            <a:lvl7pPr marL="914400" algn="l" defTabSz="904875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1"/>
                </a:solidFill>
                <a:latin typeface="Arial" charset="0"/>
              </a:defRPr>
            </a:lvl7pPr>
            <a:lvl8pPr marL="1371600" algn="l" defTabSz="904875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1"/>
                </a:solidFill>
                <a:latin typeface="Arial" charset="0"/>
              </a:defRPr>
            </a:lvl8pPr>
            <a:lvl9pPr marL="1828800" algn="l" defTabSz="904875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sv-SE" sz="2200" kern="0" dirty="0" smtClean="0"/>
              <a:t>Steffen </a:t>
            </a:r>
            <a:r>
              <a:rPr lang="sv-SE" sz="2200" kern="0" dirty="0" err="1" smtClean="0"/>
              <a:t>Malkowsky</a:t>
            </a:r>
            <a:endParaRPr lang="sv-SE" sz="2200" kern="0" dirty="0" smtClean="0"/>
          </a:p>
          <a:p>
            <a:r>
              <a:rPr lang="sv-SE" sz="2200" kern="0" dirty="0" smtClean="0"/>
              <a:t>steffen.malkowsky@eit.lth.se</a:t>
            </a:r>
          </a:p>
          <a:p>
            <a:endParaRPr lang="sv-SE" sz="2200" kern="0" dirty="0" smtClean="0"/>
          </a:p>
          <a:p>
            <a:r>
              <a:rPr lang="sv-SE" sz="2200" kern="0" dirty="0" err="1" smtClean="0"/>
              <a:t>Jesús</a:t>
            </a:r>
            <a:r>
              <a:rPr lang="sv-SE" sz="2200" kern="0" dirty="0" smtClean="0"/>
              <a:t> Rodríguez</a:t>
            </a:r>
          </a:p>
          <a:p>
            <a:r>
              <a:rPr lang="sv-SE" sz="2200" kern="0" dirty="0" smtClean="0"/>
              <a:t>jesus.rodriguez@eit.lth.se</a:t>
            </a:r>
            <a:endParaRPr lang="sv-SE" sz="2200" kern="0" dirty="0"/>
          </a:p>
        </p:txBody>
      </p:sp>
    </p:spTree>
    <p:extLst>
      <p:ext uri="{BB962C8B-B14F-4D97-AF65-F5344CB8AC3E}">
        <p14:creationId xmlns:p14="http://schemas.microsoft.com/office/powerpoint/2010/main" val="321001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operation : Data fill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994716"/>
              </p:ext>
            </p:extLst>
          </p:nvPr>
        </p:nvGraphicFramePr>
        <p:xfrm>
          <a:off x="4495800" y="2194084"/>
          <a:ext cx="1047750" cy="4389120"/>
        </p:xfrm>
        <a:graphic>
          <a:graphicData uri="http://schemas.openxmlformats.org/drawingml/2006/table">
            <a:tbl>
              <a:tblPr firstRow="1" bandRow="1"/>
              <a:tblGrid>
                <a:gridCol w="1047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66775" y="1895474"/>
            <a:ext cx="308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sv-SE" sz="1200" b="0" dirty="0" err="1" smtClean="0">
                <a:solidFill>
                  <a:schemeClr val="tx2"/>
                </a:solidFill>
              </a:rPr>
              <a:t>Enter</a:t>
            </a:r>
            <a:r>
              <a:rPr lang="sv-SE" sz="1200" b="0" dirty="0" smtClean="0">
                <a:solidFill>
                  <a:schemeClr val="tx2"/>
                </a:solidFill>
              </a:rPr>
              <a:t> data from keyboard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sv-SE" sz="1200" b="0" dirty="0" smtClean="0">
                <a:solidFill>
                  <a:schemeClr val="tx2"/>
                </a:solidFill>
              </a:rPr>
              <a:t>Press data </a:t>
            </a:r>
            <a:r>
              <a:rPr lang="sv-SE" sz="1200" b="0" dirty="0" err="1" smtClean="0">
                <a:solidFill>
                  <a:schemeClr val="tx2"/>
                </a:solidFill>
              </a:rPr>
              <a:t>latch</a:t>
            </a:r>
            <a:r>
              <a:rPr lang="sv-SE" sz="1200" b="0" dirty="0" smtClean="0">
                <a:solidFill>
                  <a:schemeClr val="tx2"/>
                </a:solidFill>
              </a:rPr>
              <a:t> </a:t>
            </a:r>
            <a:r>
              <a:rPr lang="sv-SE" sz="1200" b="0" dirty="0" err="1" smtClean="0">
                <a:solidFill>
                  <a:schemeClr val="tx2"/>
                </a:solidFill>
              </a:rPr>
              <a:t>button</a:t>
            </a:r>
            <a:endParaRPr lang="en-US" sz="1200" b="0" dirty="0" err="1" smtClean="0">
              <a:solidFill>
                <a:schemeClr val="tx2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476750" y="6255073"/>
            <a:ext cx="2371725" cy="280243"/>
            <a:chOff x="4467225" y="5727562"/>
            <a:chExt cx="2371725" cy="280243"/>
          </a:xfrm>
        </p:grpSpPr>
        <p:sp>
          <p:nvSpPr>
            <p:cNvPr id="6" name="TextBox 5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0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10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471987" y="5855023"/>
            <a:ext cx="2371725" cy="280243"/>
            <a:chOff x="4467225" y="5727562"/>
            <a:chExt cx="2371725" cy="280243"/>
          </a:xfrm>
        </p:grpSpPr>
        <p:sp>
          <p:nvSpPr>
            <p:cNvPr id="11" name="TextBox 10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1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+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476750" y="5523911"/>
            <a:ext cx="2371725" cy="280243"/>
            <a:chOff x="4467225" y="5727562"/>
            <a:chExt cx="2371725" cy="280243"/>
          </a:xfrm>
        </p:grpSpPr>
        <p:sp>
          <p:nvSpPr>
            <p:cNvPr id="14" name="TextBox 13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2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98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471987" y="5112073"/>
            <a:ext cx="2371725" cy="280243"/>
            <a:chOff x="4467225" y="5727562"/>
            <a:chExt cx="2371725" cy="280243"/>
          </a:xfrm>
        </p:grpSpPr>
        <p:sp>
          <p:nvSpPr>
            <p:cNvPr id="18" name="TextBox 17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3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54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457699" y="4771436"/>
            <a:ext cx="2371725" cy="280243"/>
            <a:chOff x="4467225" y="5727562"/>
            <a:chExt cx="2371725" cy="280243"/>
          </a:xfrm>
        </p:grpSpPr>
        <p:sp>
          <p:nvSpPr>
            <p:cNvPr id="21" name="TextBox 20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4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*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476750" y="4374598"/>
            <a:ext cx="2371725" cy="280243"/>
            <a:chOff x="4467225" y="5727562"/>
            <a:chExt cx="2371725" cy="280243"/>
          </a:xfrm>
        </p:grpSpPr>
        <p:sp>
          <p:nvSpPr>
            <p:cNvPr id="24" name="TextBox 23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5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3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cxnSp>
        <p:nvCxnSpPr>
          <p:cNvPr id="27" name="Straight Arrow Connector 26"/>
          <p:cNvCxnSpPr/>
          <p:nvPr/>
        </p:nvCxnSpPr>
        <p:spPr bwMode="auto">
          <a:xfrm flipV="1">
            <a:off x="3562350" y="4119264"/>
            <a:ext cx="0" cy="24128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0" name="TextBox 29"/>
          <p:cNvSpPr txBox="1"/>
          <p:nvPr/>
        </p:nvSpPr>
        <p:spPr>
          <a:xfrm rot="16200000">
            <a:off x="2473931" y="5298607"/>
            <a:ext cx="14895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200" b="0" dirty="0" err="1" smtClean="0">
                <a:solidFill>
                  <a:schemeClr val="tx2"/>
                </a:solidFill>
              </a:rPr>
              <a:t>Direction</a:t>
            </a:r>
            <a:r>
              <a:rPr lang="sv-SE" sz="1200" b="0" dirty="0" smtClean="0">
                <a:solidFill>
                  <a:schemeClr val="tx2"/>
                </a:solidFill>
              </a:rPr>
              <a:t> </a:t>
            </a:r>
            <a:r>
              <a:rPr lang="sv-SE" sz="1200" b="0" dirty="0" err="1" smtClean="0">
                <a:solidFill>
                  <a:schemeClr val="tx2"/>
                </a:solidFill>
              </a:rPr>
              <a:t>of</a:t>
            </a:r>
            <a:r>
              <a:rPr lang="sv-SE" sz="1200" b="0" dirty="0" smtClean="0">
                <a:solidFill>
                  <a:schemeClr val="tx2"/>
                </a:solidFill>
              </a:rPr>
              <a:t> data </a:t>
            </a:r>
            <a:r>
              <a:rPr lang="sv-SE" sz="1200" b="0" dirty="0" err="1" smtClean="0">
                <a:solidFill>
                  <a:schemeClr val="tx2"/>
                </a:solidFill>
              </a:rPr>
              <a:t>fill</a:t>
            </a:r>
            <a:endParaRPr lang="en-US" sz="1200" b="0" dirty="0" err="1" smtClean="0">
              <a:solidFill>
                <a:schemeClr val="tx2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4471987" y="4046316"/>
            <a:ext cx="2371725" cy="280243"/>
            <a:chOff x="4467225" y="5727562"/>
            <a:chExt cx="2371725" cy="280243"/>
          </a:xfrm>
        </p:grpSpPr>
        <p:sp>
          <p:nvSpPr>
            <p:cNvPr id="32" name="TextBox 31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6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30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457699" y="3705679"/>
            <a:ext cx="2371725" cy="280243"/>
            <a:chOff x="4467225" y="5727562"/>
            <a:chExt cx="2371725" cy="280243"/>
          </a:xfrm>
        </p:grpSpPr>
        <p:sp>
          <p:nvSpPr>
            <p:cNvPr id="35" name="TextBox 34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7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>
                  <a:solidFill>
                    <a:schemeClr val="tx2"/>
                  </a:solidFill>
                </a:rPr>
                <a:t>-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476750" y="3308841"/>
            <a:ext cx="2371725" cy="280243"/>
            <a:chOff x="4467225" y="5727562"/>
            <a:chExt cx="2371725" cy="280243"/>
          </a:xfrm>
        </p:grpSpPr>
        <p:sp>
          <p:nvSpPr>
            <p:cNvPr id="38" name="TextBox 37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8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6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651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operation : </a:t>
            </a:r>
            <a:br>
              <a:rPr lang="en-US" dirty="0" smtClean="0"/>
            </a:br>
            <a:r>
              <a:rPr lang="en-US" dirty="0" smtClean="0"/>
              <a:t>Data retrieve and display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6775" y="1933574"/>
            <a:ext cx="3086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sv-SE" sz="1200" b="0" dirty="0" smtClean="0">
                <a:solidFill>
                  <a:schemeClr val="tx2"/>
                </a:solidFill>
              </a:rPr>
              <a:t>At </a:t>
            </a:r>
            <a:r>
              <a:rPr lang="sv-SE" sz="1200" b="0" dirty="0" err="1" smtClean="0">
                <a:solidFill>
                  <a:schemeClr val="tx2"/>
                </a:solidFill>
              </a:rPr>
              <a:t>every</a:t>
            </a:r>
            <a:r>
              <a:rPr lang="sv-SE" sz="1200" b="0" dirty="0" smtClean="0">
                <a:solidFill>
                  <a:schemeClr val="tx2"/>
                </a:solidFill>
              </a:rPr>
              <a:t> press </a:t>
            </a:r>
            <a:r>
              <a:rPr lang="sv-SE" sz="1200" b="0" dirty="0" err="1" smtClean="0">
                <a:solidFill>
                  <a:schemeClr val="tx2"/>
                </a:solidFill>
              </a:rPr>
              <a:t>of</a:t>
            </a:r>
            <a:r>
              <a:rPr lang="sv-SE" sz="1200" b="0" dirty="0" smtClean="0">
                <a:solidFill>
                  <a:schemeClr val="tx2"/>
                </a:solidFill>
              </a:rPr>
              <a:t> the &lt;</a:t>
            </a:r>
            <a:r>
              <a:rPr lang="sv-SE" sz="1200" b="0" dirty="0" err="1" smtClean="0">
                <a:solidFill>
                  <a:schemeClr val="tx2"/>
                </a:solidFill>
              </a:rPr>
              <a:t>Enter</a:t>
            </a:r>
            <a:r>
              <a:rPr lang="sv-SE" sz="1200" b="0" dirty="0" smtClean="0">
                <a:solidFill>
                  <a:schemeClr val="tx2"/>
                </a:solidFill>
              </a:rPr>
              <a:t>&gt; </a:t>
            </a:r>
            <a:r>
              <a:rPr lang="sv-SE" sz="1200" b="0" dirty="0" err="1" smtClean="0">
                <a:solidFill>
                  <a:schemeClr val="tx2"/>
                </a:solidFill>
              </a:rPr>
              <a:t>key</a:t>
            </a:r>
            <a:r>
              <a:rPr lang="sv-SE" sz="1200" b="0" dirty="0" smtClean="0">
                <a:solidFill>
                  <a:schemeClr val="tx2"/>
                </a:solidFill>
              </a:rPr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sv-SE" sz="1200" b="0" dirty="0" smtClean="0">
                <a:solidFill>
                  <a:schemeClr val="tx2"/>
                </a:solidFill>
              </a:rPr>
              <a:t>Pop 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sv-SE" sz="1200" b="0" dirty="0" smtClean="0">
                <a:solidFill>
                  <a:schemeClr val="tx2"/>
                </a:solidFill>
              </a:rPr>
              <a:t>Display </a:t>
            </a:r>
            <a:r>
              <a:rPr lang="sv-SE" sz="1200" b="0" dirty="0" err="1" smtClean="0">
                <a:solidFill>
                  <a:schemeClr val="tx2"/>
                </a:solidFill>
              </a:rPr>
              <a:t>result</a:t>
            </a:r>
            <a:endParaRPr lang="en-US" sz="1200" b="0" dirty="0" err="1" smtClean="0">
              <a:solidFill>
                <a:schemeClr val="tx2"/>
              </a:solidFill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806402"/>
              </p:ext>
            </p:extLst>
          </p:nvPr>
        </p:nvGraphicFramePr>
        <p:xfrm>
          <a:off x="4657724" y="2007696"/>
          <a:ext cx="1047750" cy="4389120"/>
        </p:xfrm>
        <a:graphic>
          <a:graphicData uri="http://schemas.openxmlformats.org/drawingml/2006/table">
            <a:tbl>
              <a:tblPr firstRow="1" bandRow="1"/>
              <a:tblGrid>
                <a:gridCol w="1047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27" name="Group 26"/>
          <p:cNvGrpSpPr/>
          <p:nvPr/>
        </p:nvGrpSpPr>
        <p:grpSpPr>
          <a:xfrm>
            <a:off x="4638674" y="6068685"/>
            <a:ext cx="2371725" cy="280243"/>
            <a:chOff x="4467225" y="5727562"/>
            <a:chExt cx="2371725" cy="280243"/>
          </a:xfrm>
        </p:grpSpPr>
        <p:sp>
          <p:nvSpPr>
            <p:cNvPr id="28" name="TextBox 27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0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10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633911" y="5668635"/>
            <a:ext cx="2371725" cy="280243"/>
            <a:chOff x="4467225" y="5727562"/>
            <a:chExt cx="2371725" cy="280243"/>
          </a:xfrm>
        </p:grpSpPr>
        <p:sp>
          <p:nvSpPr>
            <p:cNvPr id="31" name="TextBox 30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1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+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638674" y="5337523"/>
            <a:ext cx="2371725" cy="280243"/>
            <a:chOff x="4467225" y="5727562"/>
            <a:chExt cx="2371725" cy="280243"/>
          </a:xfrm>
        </p:grpSpPr>
        <p:sp>
          <p:nvSpPr>
            <p:cNvPr id="34" name="TextBox 33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2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98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4619623" y="4188210"/>
            <a:ext cx="2390776" cy="1017718"/>
            <a:chOff x="4619623" y="4188210"/>
            <a:chExt cx="2390776" cy="1017718"/>
          </a:xfrm>
        </p:grpSpPr>
        <p:grpSp>
          <p:nvGrpSpPr>
            <p:cNvPr id="36" name="Group 35"/>
            <p:cNvGrpSpPr/>
            <p:nvPr/>
          </p:nvGrpSpPr>
          <p:grpSpPr>
            <a:xfrm>
              <a:off x="4633911" y="4925685"/>
              <a:ext cx="2371725" cy="280243"/>
              <a:chOff x="4467225" y="5727562"/>
              <a:chExt cx="2371725" cy="28024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5715000" y="5730806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200" b="0" dirty="0" err="1" smtClean="0">
                    <a:solidFill>
                      <a:schemeClr val="tx2"/>
                    </a:solidFill>
                  </a:rPr>
                  <a:t>Addr</a:t>
                </a:r>
                <a:r>
                  <a:rPr lang="sv-SE" sz="1200" b="0" dirty="0" smtClean="0">
                    <a:solidFill>
                      <a:schemeClr val="tx2"/>
                    </a:solidFill>
                  </a:rPr>
                  <a:t> 3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4467225" y="5727562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sv-SE" sz="1200" b="0" dirty="0" smtClean="0">
                    <a:solidFill>
                      <a:schemeClr val="tx2"/>
                    </a:solidFill>
                  </a:rPr>
                  <a:t>54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4619623" y="4585048"/>
              <a:ext cx="2371725" cy="280243"/>
              <a:chOff x="4467225" y="5727562"/>
              <a:chExt cx="2371725" cy="280243"/>
            </a:xfrm>
          </p:grpSpPr>
          <p:sp>
            <p:nvSpPr>
              <p:cNvPr id="40" name="TextBox 39"/>
              <p:cNvSpPr txBox="1"/>
              <p:nvPr/>
            </p:nvSpPr>
            <p:spPr>
              <a:xfrm>
                <a:off x="5715000" y="5730806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200" b="0" dirty="0" err="1" smtClean="0">
                    <a:solidFill>
                      <a:schemeClr val="tx2"/>
                    </a:solidFill>
                  </a:rPr>
                  <a:t>Addr</a:t>
                </a:r>
                <a:r>
                  <a:rPr lang="sv-SE" sz="1200" b="0" dirty="0" smtClean="0">
                    <a:solidFill>
                      <a:schemeClr val="tx2"/>
                    </a:solidFill>
                  </a:rPr>
                  <a:t> 4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4467225" y="5727562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sv-SE" sz="1200" b="0" dirty="0" smtClean="0">
                    <a:solidFill>
                      <a:schemeClr val="tx2"/>
                    </a:solidFill>
                  </a:rPr>
                  <a:t>*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4638674" y="4188210"/>
              <a:ext cx="2371725" cy="280243"/>
              <a:chOff x="4467225" y="5727562"/>
              <a:chExt cx="2371725" cy="280243"/>
            </a:xfrm>
          </p:grpSpPr>
          <p:sp>
            <p:nvSpPr>
              <p:cNvPr id="43" name="TextBox 42"/>
              <p:cNvSpPr txBox="1"/>
              <p:nvPr/>
            </p:nvSpPr>
            <p:spPr>
              <a:xfrm>
                <a:off x="5715000" y="5730806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200" b="0" dirty="0" err="1" smtClean="0">
                    <a:solidFill>
                      <a:schemeClr val="tx2"/>
                    </a:solidFill>
                  </a:rPr>
                  <a:t>Addr</a:t>
                </a:r>
                <a:r>
                  <a:rPr lang="sv-SE" sz="1200" b="0" dirty="0" smtClean="0">
                    <a:solidFill>
                      <a:schemeClr val="tx2"/>
                    </a:solidFill>
                  </a:rPr>
                  <a:t> 5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4467225" y="5727562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sv-SE" sz="1200" b="0" dirty="0" smtClean="0">
                    <a:solidFill>
                      <a:schemeClr val="tx2"/>
                    </a:solidFill>
                  </a:rPr>
                  <a:t>3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</p:grpSp>
      </p:grpSp>
      <p:sp>
        <p:nvSpPr>
          <p:cNvPr id="9" name="Rectangle 8"/>
          <p:cNvSpPr/>
          <p:nvPr/>
        </p:nvSpPr>
        <p:spPr bwMode="auto">
          <a:xfrm>
            <a:off x="866775" y="4140171"/>
            <a:ext cx="3171825" cy="192851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4619623" y="3122453"/>
            <a:ext cx="2390776" cy="1017718"/>
            <a:chOff x="4619623" y="3122453"/>
            <a:chExt cx="2390776" cy="1017718"/>
          </a:xfrm>
        </p:grpSpPr>
        <p:grpSp>
          <p:nvGrpSpPr>
            <p:cNvPr id="45" name="Group 44"/>
            <p:cNvGrpSpPr/>
            <p:nvPr/>
          </p:nvGrpSpPr>
          <p:grpSpPr>
            <a:xfrm>
              <a:off x="4633911" y="3859928"/>
              <a:ext cx="2371725" cy="280243"/>
              <a:chOff x="4467225" y="5727562"/>
              <a:chExt cx="2371725" cy="28024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5715000" y="5730806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200" b="0" dirty="0" err="1" smtClean="0">
                    <a:solidFill>
                      <a:schemeClr val="tx2"/>
                    </a:solidFill>
                  </a:rPr>
                  <a:t>Addr</a:t>
                </a:r>
                <a:r>
                  <a:rPr lang="sv-SE" sz="1200" b="0" dirty="0" smtClean="0">
                    <a:solidFill>
                      <a:schemeClr val="tx2"/>
                    </a:solidFill>
                  </a:rPr>
                  <a:t> 6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4467225" y="5727562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sv-SE" sz="1200" b="0" dirty="0" smtClean="0">
                    <a:solidFill>
                      <a:schemeClr val="tx2"/>
                    </a:solidFill>
                  </a:rPr>
                  <a:t>30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4619623" y="3519291"/>
              <a:ext cx="2371725" cy="280243"/>
              <a:chOff x="4467225" y="5727562"/>
              <a:chExt cx="2371725" cy="280243"/>
            </a:xfrm>
          </p:grpSpPr>
          <p:sp>
            <p:nvSpPr>
              <p:cNvPr id="49" name="TextBox 48"/>
              <p:cNvSpPr txBox="1"/>
              <p:nvPr/>
            </p:nvSpPr>
            <p:spPr>
              <a:xfrm>
                <a:off x="5715000" y="5730806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200" b="0" dirty="0" err="1" smtClean="0">
                    <a:solidFill>
                      <a:schemeClr val="tx2"/>
                    </a:solidFill>
                  </a:rPr>
                  <a:t>Addr</a:t>
                </a:r>
                <a:r>
                  <a:rPr lang="sv-SE" sz="1200" b="0" dirty="0" smtClean="0">
                    <a:solidFill>
                      <a:schemeClr val="tx2"/>
                    </a:solidFill>
                  </a:rPr>
                  <a:t> 7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4467225" y="5727562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sv-SE" sz="1200" b="0" dirty="0">
                    <a:solidFill>
                      <a:schemeClr val="tx2"/>
                    </a:solidFill>
                  </a:rPr>
                  <a:t>-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4638674" y="3122453"/>
              <a:ext cx="2371725" cy="280243"/>
              <a:chOff x="4467225" y="5727562"/>
              <a:chExt cx="2371725" cy="280243"/>
            </a:xfrm>
          </p:grpSpPr>
          <p:sp>
            <p:nvSpPr>
              <p:cNvPr id="52" name="TextBox 51"/>
              <p:cNvSpPr txBox="1"/>
              <p:nvPr/>
            </p:nvSpPr>
            <p:spPr>
              <a:xfrm>
                <a:off x="5715000" y="5730806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200" b="0" dirty="0" err="1" smtClean="0">
                    <a:solidFill>
                      <a:schemeClr val="tx2"/>
                    </a:solidFill>
                  </a:rPr>
                  <a:t>Addr</a:t>
                </a:r>
                <a:r>
                  <a:rPr lang="sv-SE" sz="1200" b="0" dirty="0" smtClean="0">
                    <a:solidFill>
                      <a:schemeClr val="tx2"/>
                    </a:solidFill>
                  </a:rPr>
                  <a:t> 8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4467225" y="5727562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sv-SE" sz="1200" b="0" dirty="0" smtClean="0">
                    <a:solidFill>
                      <a:schemeClr val="tx2"/>
                    </a:solidFill>
                  </a:rPr>
                  <a:t>6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</p:grpSp>
      </p:grpSp>
      <p:sp>
        <p:nvSpPr>
          <p:cNvPr id="15" name="TextBox 14"/>
          <p:cNvSpPr txBox="1"/>
          <p:nvPr/>
        </p:nvSpPr>
        <p:spPr>
          <a:xfrm>
            <a:off x="806242" y="4775040"/>
            <a:ext cx="32928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3200" b="0" dirty="0" smtClean="0">
                <a:solidFill>
                  <a:schemeClr val="tx2"/>
                </a:solidFill>
              </a:rPr>
              <a:t>006 – 030 = -024</a:t>
            </a:r>
            <a:endParaRPr lang="en-US" sz="3200" b="0" dirty="0" err="1" smtClean="0">
              <a:solidFill>
                <a:schemeClr val="tx2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00100" y="4775040"/>
            <a:ext cx="33297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3200" b="0" dirty="0" smtClean="0">
                <a:solidFill>
                  <a:schemeClr val="tx2"/>
                </a:solidFill>
              </a:rPr>
              <a:t>003 * 054 = +162</a:t>
            </a:r>
            <a:endParaRPr lang="en-US" sz="3200" b="0" dirty="0" err="1" smtClean="0">
              <a:solidFill>
                <a:schemeClr val="tx2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872733" y="3661034"/>
            <a:ext cx="1184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200" b="0" dirty="0" smtClean="0">
                <a:solidFill>
                  <a:schemeClr val="tx2"/>
                </a:solidFill>
              </a:rPr>
              <a:t>VGA SCREEN</a:t>
            </a:r>
            <a:endParaRPr lang="en-US" sz="1200" b="0" dirty="0" err="1" smtClean="0">
              <a:solidFill>
                <a:schemeClr val="tx2"/>
              </a:solidFill>
            </a:endParaRPr>
          </a:p>
        </p:txBody>
      </p:sp>
      <p:cxnSp>
        <p:nvCxnSpPr>
          <p:cNvPr id="59" name="Straight Arrow Connector 58"/>
          <p:cNvCxnSpPr/>
          <p:nvPr/>
        </p:nvCxnSpPr>
        <p:spPr bwMode="auto">
          <a:xfrm rot="10800000" flipV="1">
            <a:off x="7686675" y="2834998"/>
            <a:ext cx="0" cy="24128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0" name="TextBox 59"/>
          <p:cNvSpPr txBox="1"/>
          <p:nvPr/>
        </p:nvSpPr>
        <p:spPr>
          <a:xfrm rot="5400000">
            <a:off x="6507686" y="4014341"/>
            <a:ext cx="1670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200" b="0" dirty="0" err="1" smtClean="0">
                <a:solidFill>
                  <a:schemeClr val="tx2"/>
                </a:solidFill>
              </a:rPr>
              <a:t>Direction</a:t>
            </a:r>
            <a:r>
              <a:rPr lang="sv-SE" sz="1200" b="0" dirty="0" smtClean="0">
                <a:solidFill>
                  <a:schemeClr val="tx2"/>
                </a:solidFill>
              </a:rPr>
              <a:t> </a:t>
            </a:r>
            <a:r>
              <a:rPr lang="sv-SE" sz="1200" b="0" dirty="0" err="1" smtClean="0">
                <a:solidFill>
                  <a:schemeClr val="tx2"/>
                </a:solidFill>
              </a:rPr>
              <a:t>of</a:t>
            </a:r>
            <a:r>
              <a:rPr lang="sv-SE" sz="1200" b="0" dirty="0" smtClean="0">
                <a:solidFill>
                  <a:schemeClr val="tx2"/>
                </a:solidFill>
              </a:rPr>
              <a:t> data POP</a:t>
            </a:r>
            <a:endParaRPr lang="en-US" sz="1200" b="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79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5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Expected</a:t>
            </a:r>
            <a:r>
              <a:rPr lang="sv-SE" dirty="0" smtClean="0"/>
              <a:t> operation:</a:t>
            </a:r>
            <a:br>
              <a:rPr lang="sv-SE" dirty="0" smtClean="0"/>
            </a:br>
            <a:r>
              <a:rPr lang="sv-SE" dirty="0" err="1" smtClean="0"/>
              <a:t>Enter</a:t>
            </a:r>
            <a:r>
              <a:rPr lang="sv-SE" dirty="0" smtClean="0"/>
              <a:t> </a:t>
            </a:r>
            <a:r>
              <a:rPr lang="sv-SE" dirty="0" err="1" smtClean="0"/>
              <a:t>more</a:t>
            </a:r>
            <a:r>
              <a:rPr lang="sv-SE" dirty="0" smtClean="0"/>
              <a:t> </a:t>
            </a:r>
            <a:r>
              <a:rPr lang="sv-SE" dirty="0" err="1" smtClean="0"/>
              <a:t>operands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866775" y="1933574"/>
            <a:ext cx="3086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sv-SE" sz="1200" b="0" dirty="0" err="1" smtClean="0">
                <a:solidFill>
                  <a:schemeClr val="tx2"/>
                </a:solidFill>
              </a:rPr>
              <a:t>Should</a:t>
            </a:r>
            <a:r>
              <a:rPr lang="sv-SE" sz="1200" b="0" dirty="0" smtClean="0">
                <a:solidFill>
                  <a:schemeClr val="tx2"/>
                </a:solidFill>
              </a:rPr>
              <a:t> be </a:t>
            </a:r>
            <a:r>
              <a:rPr lang="sv-SE" sz="1200" b="0" dirty="0" err="1" smtClean="0">
                <a:solidFill>
                  <a:schemeClr val="tx2"/>
                </a:solidFill>
              </a:rPr>
              <a:t>able</a:t>
            </a:r>
            <a:r>
              <a:rPr lang="sv-SE" sz="1200" b="0" dirty="0" smtClean="0">
                <a:solidFill>
                  <a:schemeClr val="tx2"/>
                </a:solidFill>
              </a:rPr>
              <a:t> </a:t>
            </a:r>
            <a:r>
              <a:rPr lang="sv-SE" sz="1200" b="0" dirty="0" err="1" smtClean="0">
                <a:solidFill>
                  <a:schemeClr val="tx2"/>
                </a:solidFill>
              </a:rPr>
              <a:t>to</a:t>
            </a:r>
            <a:r>
              <a:rPr lang="sv-SE" sz="1200" b="0" dirty="0" smtClean="0">
                <a:solidFill>
                  <a:schemeClr val="tx2"/>
                </a:solidFill>
              </a:rPr>
              <a:t> accept new inputs</a:t>
            </a:r>
          </a:p>
          <a:p>
            <a:r>
              <a:rPr lang="sv-SE" sz="1200" b="0" dirty="0">
                <a:solidFill>
                  <a:schemeClr val="tx2"/>
                </a:solidFill>
              </a:rPr>
              <a:t> </a:t>
            </a:r>
            <a:r>
              <a:rPr lang="sv-SE" sz="1200" b="0" dirty="0" smtClean="0">
                <a:solidFill>
                  <a:schemeClr val="tx2"/>
                </a:solidFill>
              </a:rPr>
              <a:t>In the </a:t>
            </a:r>
            <a:r>
              <a:rPr lang="sv-SE" sz="1200" b="0" dirty="0" err="1" smtClean="0">
                <a:solidFill>
                  <a:schemeClr val="tx2"/>
                </a:solidFill>
              </a:rPr>
              <a:t>middle</a:t>
            </a:r>
            <a:r>
              <a:rPr lang="sv-SE" sz="1200" b="0" dirty="0" smtClean="0">
                <a:solidFill>
                  <a:schemeClr val="tx2"/>
                </a:solidFill>
              </a:rPr>
              <a:t> </a:t>
            </a:r>
            <a:r>
              <a:rPr lang="sv-SE" sz="1200" b="0" dirty="0" err="1" smtClean="0">
                <a:solidFill>
                  <a:schemeClr val="tx2"/>
                </a:solidFill>
              </a:rPr>
              <a:t>of</a:t>
            </a:r>
            <a:r>
              <a:rPr lang="sv-SE" sz="1200" b="0" dirty="0" smtClean="0">
                <a:solidFill>
                  <a:schemeClr val="tx2"/>
                </a:solidFill>
              </a:rPr>
              <a:t> data display</a:t>
            </a:r>
          </a:p>
          <a:p>
            <a:endParaRPr lang="sv-SE" sz="1200" b="0" dirty="0">
              <a:solidFill>
                <a:schemeClr val="tx2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sv-SE" sz="1200" b="0" dirty="0" err="1" smtClean="0">
                <a:solidFill>
                  <a:schemeClr val="tx2"/>
                </a:solidFill>
              </a:rPr>
              <a:t>Enter</a:t>
            </a:r>
            <a:r>
              <a:rPr lang="sv-SE" sz="1200" b="0" dirty="0" smtClean="0">
                <a:solidFill>
                  <a:schemeClr val="tx2"/>
                </a:solidFill>
              </a:rPr>
              <a:t> </a:t>
            </a:r>
            <a:r>
              <a:rPr lang="sv-SE" sz="1200" b="0" dirty="0" err="1" smtClean="0">
                <a:solidFill>
                  <a:schemeClr val="tx2"/>
                </a:solidFill>
              </a:rPr>
              <a:t>operands</a:t>
            </a:r>
            <a:r>
              <a:rPr lang="sv-SE" sz="1200" b="0" dirty="0" smtClean="0">
                <a:solidFill>
                  <a:schemeClr val="tx2"/>
                </a:solidFill>
              </a:rPr>
              <a:t> from keyboard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sv-SE" sz="1200" b="0" dirty="0" smtClean="0">
                <a:solidFill>
                  <a:schemeClr val="tx2"/>
                </a:solidFill>
              </a:rPr>
              <a:t>Press </a:t>
            </a:r>
            <a:r>
              <a:rPr lang="sv-SE" sz="1200" b="0" dirty="0" err="1" smtClean="0">
                <a:solidFill>
                  <a:schemeClr val="tx2"/>
                </a:solidFill>
              </a:rPr>
              <a:t>latch</a:t>
            </a:r>
            <a:r>
              <a:rPr lang="sv-SE" sz="1200" b="0" dirty="0" smtClean="0">
                <a:solidFill>
                  <a:schemeClr val="tx2"/>
                </a:solidFill>
              </a:rPr>
              <a:t> data</a:t>
            </a:r>
          </a:p>
          <a:p>
            <a:endParaRPr lang="sv-SE" sz="1200" b="0" dirty="0">
              <a:solidFill>
                <a:schemeClr val="tx2"/>
              </a:solidFill>
            </a:endParaRP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0790686"/>
              </p:ext>
            </p:extLst>
          </p:nvPr>
        </p:nvGraphicFramePr>
        <p:xfrm>
          <a:off x="4657724" y="2007696"/>
          <a:ext cx="1047750" cy="4389120"/>
        </p:xfrm>
        <a:graphic>
          <a:graphicData uri="http://schemas.openxmlformats.org/drawingml/2006/table">
            <a:tbl>
              <a:tblPr firstRow="1" bandRow="1"/>
              <a:tblGrid>
                <a:gridCol w="1047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235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28" name="Group 27"/>
          <p:cNvGrpSpPr/>
          <p:nvPr/>
        </p:nvGrpSpPr>
        <p:grpSpPr>
          <a:xfrm>
            <a:off x="4638674" y="6068685"/>
            <a:ext cx="2371725" cy="280243"/>
            <a:chOff x="4467225" y="5727562"/>
            <a:chExt cx="2371725" cy="280243"/>
          </a:xfrm>
        </p:grpSpPr>
        <p:sp>
          <p:nvSpPr>
            <p:cNvPr id="29" name="TextBox 28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0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10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633911" y="5668635"/>
            <a:ext cx="2371725" cy="280243"/>
            <a:chOff x="4467225" y="5727562"/>
            <a:chExt cx="2371725" cy="280243"/>
          </a:xfrm>
        </p:grpSpPr>
        <p:sp>
          <p:nvSpPr>
            <p:cNvPr id="32" name="TextBox 31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1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+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638674" y="5337523"/>
            <a:ext cx="2371725" cy="280243"/>
            <a:chOff x="4467225" y="5727562"/>
            <a:chExt cx="2371725" cy="280243"/>
          </a:xfrm>
        </p:grpSpPr>
        <p:sp>
          <p:nvSpPr>
            <p:cNvPr id="35" name="TextBox 34"/>
            <p:cNvSpPr txBox="1"/>
            <p:nvPr/>
          </p:nvSpPr>
          <p:spPr>
            <a:xfrm>
              <a:off x="5715000" y="5730806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200" b="0" dirty="0" err="1" smtClean="0">
                  <a:solidFill>
                    <a:schemeClr val="tx2"/>
                  </a:solidFill>
                </a:rPr>
                <a:t>Addr</a:t>
              </a:r>
              <a:r>
                <a:rPr lang="sv-SE" sz="1200" b="0" dirty="0" smtClean="0">
                  <a:solidFill>
                    <a:schemeClr val="tx2"/>
                  </a:solidFill>
                </a:rPr>
                <a:t> 2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467225" y="5727562"/>
              <a:ext cx="1123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b="0" dirty="0" smtClean="0">
                  <a:solidFill>
                    <a:schemeClr val="tx2"/>
                  </a:solidFill>
                </a:rPr>
                <a:t>98</a:t>
              </a:r>
              <a:endParaRPr lang="en-US" sz="1200" b="0" dirty="0" err="1" smtClean="0">
                <a:solidFill>
                  <a:schemeClr val="tx2"/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619623" y="4188210"/>
            <a:ext cx="2390776" cy="1017718"/>
            <a:chOff x="4619623" y="4188210"/>
            <a:chExt cx="2390776" cy="1017718"/>
          </a:xfrm>
        </p:grpSpPr>
        <p:grpSp>
          <p:nvGrpSpPr>
            <p:cNvPr id="38" name="Group 37"/>
            <p:cNvGrpSpPr/>
            <p:nvPr/>
          </p:nvGrpSpPr>
          <p:grpSpPr>
            <a:xfrm>
              <a:off x="4633911" y="4925685"/>
              <a:ext cx="2371725" cy="280243"/>
              <a:chOff x="4467225" y="5727562"/>
              <a:chExt cx="2371725" cy="280243"/>
            </a:xfrm>
          </p:grpSpPr>
          <p:sp>
            <p:nvSpPr>
              <p:cNvPr id="45" name="TextBox 44"/>
              <p:cNvSpPr txBox="1"/>
              <p:nvPr/>
            </p:nvSpPr>
            <p:spPr>
              <a:xfrm>
                <a:off x="5715000" y="5730806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200" b="0" dirty="0" err="1" smtClean="0">
                    <a:solidFill>
                      <a:schemeClr val="tx2"/>
                    </a:solidFill>
                  </a:rPr>
                  <a:t>Addr</a:t>
                </a:r>
                <a:r>
                  <a:rPr lang="sv-SE" sz="1200" b="0" dirty="0" smtClean="0">
                    <a:solidFill>
                      <a:schemeClr val="tx2"/>
                    </a:solidFill>
                  </a:rPr>
                  <a:t> 3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4467225" y="5727562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sv-SE" sz="1200" b="0" dirty="0" smtClean="0">
                    <a:solidFill>
                      <a:schemeClr val="tx2"/>
                    </a:solidFill>
                  </a:rPr>
                  <a:t>7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4619623" y="4585048"/>
              <a:ext cx="2371725" cy="280243"/>
              <a:chOff x="4467225" y="5727562"/>
              <a:chExt cx="2371725" cy="280243"/>
            </a:xfrm>
          </p:grpSpPr>
          <p:sp>
            <p:nvSpPr>
              <p:cNvPr id="43" name="TextBox 42"/>
              <p:cNvSpPr txBox="1"/>
              <p:nvPr/>
            </p:nvSpPr>
            <p:spPr>
              <a:xfrm>
                <a:off x="5715000" y="5730806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200" b="0" dirty="0" err="1" smtClean="0">
                    <a:solidFill>
                      <a:schemeClr val="tx2"/>
                    </a:solidFill>
                  </a:rPr>
                  <a:t>Addr</a:t>
                </a:r>
                <a:r>
                  <a:rPr lang="sv-SE" sz="1200" b="0" dirty="0" smtClean="0">
                    <a:solidFill>
                      <a:schemeClr val="tx2"/>
                    </a:solidFill>
                  </a:rPr>
                  <a:t> 4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4467225" y="5727562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sv-SE" sz="1200" b="0" dirty="0" smtClean="0">
                    <a:solidFill>
                      <a:schemeClr val="tx2"/>
                    </a:solidFill>
                  </a:rPr>
                  <a:t>*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4638674" y="4188210"/>
              <a:ext cx="2371725" cy="280243"/>
              <a:chOff x="4467225" y="5727562"/>
              <a:chExt cx="2371725" cy="28024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5715000" y="5730806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200" b="0" dirty="0" err="1" smtClean="0">
                    <a:solidFill>
                      <a:schemeClr val="tx2"/>
                    </a:solidFill>
                  </a:rPr>
                  <a:t>Addr</a:t>
                </a:r>
                <a:r>
                  <a:rPr lang="sv-SE" sz="1200" b="0" dirty="0" smtClean="0">
                    <a:solidFill>
                      <a:schemeClr val="tx2"/>
                    </a:solidFill>
                  </a:rPr>
                  <a:t> 5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4467225" y="5727562"/>
                <a:ext cx="11239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sv-SE" sz="1200" b="0" dirty="0">
                    <a:solidFill>
                      <a:schemeClr val="tx2"/>
                    </a:solidFill>
                  </a:rPr>
                  <a:t>7</a:t>
                </a:r>
                <a:endParaRPr lang="en-US" sz="1200" b="0" dirty="0" err="1" smtClean="0">
                  <a:solidFill>
                    <a:schemeClr val="tx2"/>
                  </a:solidFill>
                </a:endParaRPr>
              </a:p>
            </p:txBody>
          </p:sp>
        </p:grpSp>
      </p:grpSp>
      <p:sp>
        <p:nvSpPr>
          <p:cNvPr id="61" name="TextBox 60"/>
          <p:cNvSpPr txBox="1"/>
          <p:nvPr/>
        </p:nvSpPr>
        <p:spPr>
          <a:xfrm>
            <a:off x="866775" y="3166891"/>
            <a:ext cx="21621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sv-SE" sz="1200" b="0" dirty="0">
                <a:solidFill>
                  <a:schemeClr val="tx2"/>
                </a:solidFill>
              </a:rPr>
              <a:t>The </a:t>
            </a:r>
            <a:r>
              <a:rPr lang="sv-SE" sz="1200" b="0" dirty="0" err="1">
                <a:solidFill>
                  <a:schemeClr val="tx2"/>
                </a:solidFill>
              </a:rPr>
              <a:t>next</a:t>
            </a:r>
            <a:r>
              <a:rPr lang="sv-SE" sz="1200" b="0" dirty="0">
                <a:solidFill>
                  <a:schemeClr val="tx2"/>
                </a:solidFill>
              </a:rPr>
              <a:t> display on </a:t>
            </a:r>
            <a:r>
              <a:rPr lang="sv-SE" sz="1200" b="0" dirty="0" err="1">
                <a:solidFill>
                  <a:schemeClr val="tx2"/>
                </a:solidFill>
              </a:rPr>
              <a:t>pressing</a:t>
            </a:r>
            <a:r>
              <a:rPr lang="sv-SE" sz="1200" b="0" dirty="0">
                <a:solidFill>
                  <a:schemeClr val="tx2"/>
                </a:solidFill>
              </a:rPr>
              <a:t> the &lt;</a:t>
            </a:r>
            <a:r>
              <a:rPr lang="sv-SE" sz="1200" b="0" dirty="0" err="1">
                <a:solidFill>
                  <a:schemeClr val="tx2"/>
                </a:solidFill>
              </a:rPr>
              <a:t>Enter</a:t>
            </a:r>
            <a:r>
              <a:rPr lang="sv-SE" sz="1200" b="0" dirty="0">
                <a:solidFill>
                  <a:schemeClr val="tx2"/>
                </a:solidFill>
              </a:rPr>
              <a:t>&gt; </a:t>
            </a:r>
            <a:r>
              <a:rPr lang="sv-SE" sz="1200" b="0" dirty="0" err="1">
                <a:solidFill>
                  <a:schemeClr val="tx2"/>
                </a:solidFill>
              </a:rPr>
              <a:t>key</a:t>
            </a:r>
            <a:r>
              <a:rPr lang="sv-SE" sz="1200" b="0" dirty="0">
                <a:solidFill>
                  <a:schemeClr val="tx2"/>
                </a:solidFill>
              </a:rPr>
              <a:t> </a:t>
            </a:r>
            <a:r>
              <a:rPr lang="sv-SE" sz="1200" b="0" dirty="0" err="1">
                <a:solidFill>
                  <a:schemeClr val="tx2"/>
                </a:solidFill>
              </a:rPr>
              <a:t>should</a:t>
            </a:r>
            <a:r>
              <a:rPr lang="sv-SE" sz="1200" b="0" dirty="0">
                <a:solidFill>
                  <a:schemeClr val="tx2"/>
                </a:solidFill>
              </a:rPr>
              <a:t> be 007*007 = +049</a:t>
            </a:r>
            <a:endParaRPr lang="en-US" sz="1200" b="0" dirty="0">
              <a:solidFill>
                <a:schemeClr val="tx2"/>
              </a:solidFill>
            </a:endParaRPr>
          </a:p>
          <a:p>
            <a:endParaRPr lang="en-US" sz="1200" b="0" dirty="0" err="1" smtClean="0">
              <a:solidFill>
                <a:schemeClr val="tx2"/>
              </a:solidFill>
            </a:endParaRPr>
          </a:p>
        </p:txBody>
      </p:sp>
      <p:sp>
        <p:nvSpPr>
          <p:cNvPr id="62" name="Rectangle 61"/>
          <p:cNvSpPr/>
          <p:nvPr/>
        </p:nvSpPr>
        <p:spPr bwMode="auto">
          <a:xfrm>
            <a:off x="781050" y="4588292"/>
            <a:ext cx="3171825" cy="192851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787008" y="4109155"/>
            <a:ext cx="1184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200" b="0" dirty="0" smtClean="0">
                <a:solidFill>
                  <a:schemeClr val="tx2"/>
                </a:solidFill>
              </a:rPr>
              <a:t>VGA SCREEN</a:t>
            </a:r>
            <a:endParaRPr lang="en-US" sz="1200" b="0" dirty="0" err="1" smtClean="0">
              <a:solidFill>
                <a:schemeClr val="tx2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723900" y="5202684"/>
            <a:ext cx="33297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3200" b="0" dirty="0" smtClean="0">
                <a:solidFill>
                  <a:schemeClr val="tx2"/>
                </a:solidFill>
              </a:rPr>
              <a:t>007 * 007 = +049</a:t>
            </a:r>
            <a:endParaRPr lang="en-US" sz="3200" b="0" dirty="0" err="1" smtClean="0">
              <a:solidFill>
                <a:schemeClr val="tx2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23900" y="5191175"/>
            <a:ext cx="33297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3200" b="0" dirty="0" smtClean="0">
                <a:solidFill>
                  <a:schemeClr val="tx2"/>
                </a:solidFill>
              </a:rPr>
              <a:t>003 * 054 = +162</a:t>
            </a:r>
            <a:endParaRPr lang="en-US" sz="3200" b="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86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61" grpId="0"/>
      <p:bldP spid="64" grpId="0"/>
      <p:bldP spid="6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operation : 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980" y="952500"/>
            <a:ext cx="4855370" cy="526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85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5: ALU with square </a:t>
            </a:r>
            <a:r>
              <a:rPr lang="en-US" dirty="0" smtClean="0"/>
              <a:t>root and CORDIC</a:t>
            </a:r>
            <a:endParaRPr lang="en-US" dirty="0"/>
          </a:p>
        </p:txBody>
      </p:sp>
      <p:pic>
        <p:nvPicPr>
          <p:cNvPr id="4" name="Bildobjekt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388" y="2401328"/>
            <a:ext cx="4342857" cy="2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5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57538" y="1848670"/>
            <a:ext cx="7587440" cy="3942530"/>
          </a:xfrm>
        </p:spPr>
        <p:txBody>
          <a:bodyPr/>
          <a:lstStyle/>
          <a:p>
            <a:r>
              <a:rPr lang="sv-SE" dirty="0" err="1" smtClean="0"/>
              <a:t>Develop</a:t>
            </a:r>
            <a:r>
              <a:rPr lang="sv-SE" dirty="0" smtClean="0"/>
              <a:t> an </a:t>
            </a:r>
            <a:r>
              <a:rPr lang="sv-SE" dirty="0" err="1" smtClean="0"/>
              <a:t>algorithm</a:t>
            </a:r>
            <a:r>
              <a:rPr lang="sv-SE" dirty="0" smtClean="0"/>
              <a:t> </a:t>
            </a:r>
            <a:r>
              <a:rPr lang="sv-SE" dirty="0" smtClean="0"/>
              <a:t>for </a:t>
            </a:r>
            <a:r>
              <a:rPr lang="sv-SE" dirty="0" err="1" smtClean="0"/>
              <a:t>square</a:t>
            </a:r>
            <a:r>
              <a:rPr lang="sv-SE" dirty="0" smtClean="0"/>
              <a:t> </a:t>
            </a:r>
            <a:r>
              <a:rPr lang="sv-SE" dirty="0" err="1" smtClean="0"/>
              <a:t>root</a:t>
            </a:r>
            <a:r>
              <a:rPr lang="sv-SE" dirty="0" smtClean="0"/>
              <a:t> and </a:t>
            </a:r>
            <a:r>
              <a:rPr lang="sv-SE" dirty="0" err="1" smtClean="0"/>
              <a:t>cordic</a:t>
            </a:r>
            <a:endParaRPr lang="sv-SE" dirty="0" smtClean="0"/>
          </a:p>
          <a:p>
            <a:pPr lvl="1"/>
            <a:r>
              <a:rPr lang="sv-SE" dirty="0" err="1" smtClean="0"/>
              <a:t>Implement</a:t>
            </a:r>
            <a:r>
              <a:rPr lang="sv-SE" dirty="0" smtClean="0"/>
              <a:t> in </a:t>
            </a:r>
            <a:r>
              <a:rPr lang="sv-SE" dirty="0" err="1" smtClean="0"/>
              <a:t>Matlab</a:t>
            </a:r>
            <a:r>
              <a:rPr lang="sv-SE" dirty="0" smtClean="0"/>
              <a:t> and </a:t>
            </a:r>
            <a:r>
              <a:rPr lang="sv-SE" dirty="0" err="1" smtClean="0"/>
              <a:t>verify</a:t>
            </a:r>
            <a:r>
              <a:rPr lang="sv-SE" dirty="0" smtClean="0"/>
              <a:t> </a:t>
            </a:r>
            <a:r>
              <a:rPr lang="sv-SE" dirty="0" err="1" smtClean="0"/>
              <a:t>with</a:t>
            </a:r>
            <a:r>
              <a:rPr lang="sv-SE" dirty="0" smtClean="0"/>
              <a:t> RTL output</a:t>
            </a:r>
            <a:endParaRPr lang="en-US" dirty="0" smtClean="0"/>
          </a:p>
          <a:p>
            <a:r>
              <a:rPr lang="sv-SE" dirty="0" smtClean="0"/>
              <a:t>Display </a:t>
            </a:r>
            <a:r>
              <a:rPr lang="sv-SE" dirty="0" err="1" smtClean="0"/>
              <a:t>result</a:t>
            </a:r>
            <a:r>
              <a:rPr lang="sv-SE" dirty="0" smtClean="0"/>
              <a:t> </a:t>
            </a:r>
            <a:r>
              <a:rPr lang="sv-SE" dirty="0" err="1" smtClean="0"/>
              <a:t>accurate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atleast</a:t>
            </a:r>
            <a:r>
              <a:rPr lang="sv-SE" dirty="0" smtClean="0"/>
              <a:t> 3 decimal </a:t>
            </a:r>
            <a:r>
              <a:rPr lang="sv-SE" dirty="0" err="1" smtClean="0"/>
              <a:t>digits</a:t>
            </a:r>
            <a:endParaRPr lang="sv-SE" dirty="0" smtClean="0"/>
          </a:p>
          <a:p>
            <a:pPr lvl="1"/>
            <a:r>
              <a:rPr lang="sv-SE" dirty="0" err="1" smtClean="0"/>
              <a:t>Sqrt</a:t>
            </a:r>
            <a:r>
              <a:rPr lang="sv-SE" dirty="0" smtClean="0"/>
              <a:t>(111) = 10.535</a:t>
            </a:r>
          </a:p>
          <a:p>
            <a:pPr lvl="1"/>
            <a:r>
              <a:rPr lang="sv-SE" dirty="0" err="1" smtClean="0"/>
              <a:t>Sqrt</a:t>
            </a:r>
            <a:r>
              <a:rPr lang="sv-SE" dirty="0" smtClean="0"/>
              <a:t>(121) = 11.000</a:t>
            </a:r>
          </a:p>
          <a:p>
            <a:r>
              <a:rPr lang="sv-SE" dirty="0" smtClean="0"/>
              <a:t>Do not </a:t>
            </a:r>
            <a:r>
              <a:rPr lang="sv-SE" dirty="0" err="1" smtClean="0"/>
              <a:t>use</a:t>
            </a:r>
            <a:r>
              <a:rPr lang="sv-SE" dirty="0" smtClean="0"/>
              <a:t> a look </a:t>
            </a:r>
            <a:r>
              <a:rPr lang="sv-SE" dirty="0" err="1" smtClean="0"/>
              <a:t>up</a:t>
            </a:r>
            <a:r>
              <a:rPr lang="sv-SE" dirty="0" smtClean="0"/>
              <a:t> table!!</a:t>
            </a:r>
          </a:p>
          <a:p>
            <a:r>
              <a:rPr lang="sv-SE" dirty="0" smtClean="0"/>
              <a:t>The final implementation </a:t>
            </a:r>
            <a:r>
              <a:rPr lang="sv-SE" dirty="0" err="1" smtClean="0"/>
              <a:t>should</a:t>
            </a:r>
            <a:r>
              <a:rPr lang="sv-SE" dirty="0" smtClean="0"/>
              <a:t> be </a:t>
            </a:r>
            <a:r>
              <a:rPr lang="sv-SE" dirty="0" err="1" smtClean="0"/>
              <a:t>within</a:t>
            </a:r>
            <a:r>
              <a:rPr lang="sv-SE" dirty="0" smtClean="0"/>
              <a:t> a </a:t>
            </a:r>
            <a:r>
              <a:rPr lang="sv-SE" dirty="0" err="1" smtClean="0"/>
              <a:t>specified</a:t>
            </a:r>
            <a:r>
              <a:rPr lang="sv-SE" dirty="0" smtClean="0"/>
              <a:t> hardware </a:t>
            </a:r>
            <a:r>
              <a:rPr lang="sv-SE" dirty="0" err="1" smtClean="0"/>
              <a:t>resource</a:t>
            </a:r>
            <a:r>
              <a:rPr lang="sv-SE" dirty="0" smtClean="0"/>
              <a:t> </a:t>
            </a:r>
            <a:r>
              <a:rPr lang="sv-SE" dirty="0" err="1" smtClean="0"/>
              <a:t>utilization</a:t>
            </a:r>
            <a:r>
              <a:rPr lang="sv-SE" dirty="0" smtClean="0"/>
              <a:t> </a:t>
            </a:r>
            <a:r>
              <a:rPr lang="sv-SE" dirty="0" err="1" smtClean="0"/>
              <a:t>constraint</a:t>
            </a:r>
            <a:r>
              <a:rPr lang="sv-SE" dirty="0" smtClean="0"/>
              <a:t>. (</a:t>
            </a:r>
            <a:r>
              <a:rPr lang="sv-SE" dirty="0" err="1" smtClean="0"/>
              <a:t>More</a:t>
            </a:r>
            <a:r>
              <a:rPr lang="sv-SE" dirty="0" smtClean="0"/>
              <a:t> </a:t>
            </a:r>
            <a:r>
              <a:rPr lang="sv-SE" dirty="0" err="1" smtClean="0"/>
              <a:t>details</a:t>
            </a:r>
            <a:r>
              <a:rPr lang="sv-SE" dirty="0" smtClean="0"/>
              <a:t> in the manual)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7883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Square root unit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57538" y="1848670"/>
            <a:ext cx="7587440" cy="3563159"/>
          </a:xfrm>
        </p:spPr>
        <p:txBody>
          <a:bodyPr/>
          <a:lstStyle/>
          <a:p>
            <a:r>
              <a:rPr lang="en-US" dirty="0" smtClean="0"/>
              <a:t>Different algorithms available to compute the square root</a:t>
            </a:r>
          </a:p>
          <a:p>
            <a:pPr lvl="1"/>
            <a:r>
              <a:rPr lang="en-US" dirty="0" smtClean="0"/>
              <a:t>Use </a:t>
            </a:r>
            <a:r>
              <a:rPr lang="en-US" dirty="0"/>
              <a:t>G</a:t>
            </a:r>
            <a:r>
              <a:rPr lang="en-US" dirty="0" smtClean="0"/>
              <a:t>oogle, Wikipedia to find algorithms</a:t>
            </a:r>
          </a:p>
          <a:p>
            <a:r>
              <a:rPr lang="en-US" dirty="0" smtClean="0"/>
              <a:t>Iterative algorithm</a:t>
            </a:r>
          </a:p>
          <a:p>
            <a:pPr lvl="1"/>
            <a:r>
              <a:rPr lang="en-US" dirty="0" smtClean="0"/>
              <a:t>Needs a simple state machine</a:t>
            </a:r>
          </a:p>
          <a:p>
            <a:pPr lvl="1"/>
            <a:r>
              <a:rPr lang="en-US" dirty="0" smtClean="0"/>
              <a:t>Make sure the decimal point is moved properly between states</a:t>
            </a:r>
          </a:p>
          <a:p>
            <a:r>
              <a:rPr lang="en-US" dirty="0" smtClean="0"/>
              <a:t>Some of the algorithms need a division operation</a:t>
            </a:r>
          </a:p>
          <a:p>
            <a:pPr lvl="1"/>
            <a:r>
              <a:rPr lang="en-US" dirty="0" smtClean="0"/>
              <a:t>Use an IP to generate division outputs</a:t>
            </a:r>
          </a:p>
          <a:p>
            <a:r>
              <a:rPr lang="sv-SE" dirty="0" smtClean="0"/>
              <a:t>Contact the TA </a:t>
            </a:r>
            <a:r>
              <a:rPr lang="sv-SE" dirty="0" err="1" smtClean="0"/>
              <a:t>before</a:t>
            </a:r>
            <a:r>
              <a:rPr lang="sv-SE" dirty="0" smtClean="0"/>
              <a:t> </a:t>
            </a:r>
            <a:r>
              <a:rPr lang="sv-SE" dirty="0" err="1" smtClean="0"/>
              <a:t>you</a:t>
            </a:r>
            <a:r>
              <a:rPr lang="sv-SE" dirty="0" smtClean="0"/>
              <a:t> </a:t>
            </a:r>
            <a:r>
              <a:rPr lang="sv-SE" dirty="0" err="1" smtClean="0"/>
              <a:t>finalize</a:t>
            </a:r>
            <a:r>
              <a:rPr lang="sv-SE" dirty="0" smtClean="0"/>
              <a:t> </a:t>
            </a:r>
            <a:r>
              <a:rPr lang="sv-SE" dirty="0" err="1" smtClean="0"/>
              <a:t>your</a:t>
            </a:r>
            <a:r>
              <a:rPr lang="sv-SE" dirty="0" smtClean="0"/>
              <a:t> </a:t>
            </a:r>
            <a:r>
              <a:rPr lang="sv-SE" dirty="0" err="1" smtClean="0"/>
              <a:t>algorithm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9985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utilization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Multipliers and dividers are usually needed for iterative algorithms</a:t>
            </a:r>
          </a:p>
          <a:p>
            <a:pPr lvl="1"/>
            <a:r>
              <a:rPr lang="en-US" dirty="0" smtClean="0"/>
              <a:t>Re-use as many as possible</a:t>
            </a:r>
          </a:p>
          <a:p>
            <a:r>
              <a:rPr lang="en-US" dirty="0" smtClean="0"/>
              <a:t>Synthesize </a:t>
            </a:r>
            <a:r>
              <a:rPr lang="en-US" dirty="0" err="1" smtClean="0"/>
              <a:t>sqrt</a:t>
            </a:r>
            <a:r>
              <a:rPr lang="en-US" dirty="0" smtClean="0"/>
              <a:t> unit separately to enable the TA’s to check that you have met the resource constraints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62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Divider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</a:t>
            </a:r>
            <a:r>
              <a:rPr lang="en-US" dirty="0" err="1" smtClean="0"/>
              <a:t>LogiCore</a:t>
            </a:r>
            <a:r>
              <a:rPr lang="en-US" dirty="0" smtClean="0"/>
              <a:t> IP generator to generate a divider</a:t>
            </a:r>
          </a:p>
          <a:p>
            <a:pPr lvl="1"/>
            <a:r>
              <a:rPr lang="en-US" dirty="0" smtClean="0"/>
              <a:t>Discuss with TA about your choices of internal signal widths before starting</a:t>
            </a:r>
          </a:p>
          <a:p>
            <a:r>
              <a:rPr lang="en-US" dirty="0" smtClean="0"/>
              <a:t>3 digits in decimal corresponds to 10 bits in binary</a:t>
            </a:r>
          </a:p>
          <a:p>
            <a:r>
              <a:rPr lang="en-US" dirty="0" smtClean="0"/>
              <a:t>Test the divider unit separately before integrating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483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Integrate the square root </a:t>
            </a:r>
            <a:r>
              <a:rPr lang="en-US" dirty="0" smtClean="0"/>
              <a:t>and CORDIC into </a:t>
            </a:r>
            <a:r>
              <a:rPr lang="en-US" dirty="0" smtClean="0"/>
              <a:t>the ALU unit</a:t>
            </a:r>
          </a:p>
          <a:p>
            <a:r>
              <a:rPr lang="en-US" dirty="0" smtClean="0"/>
              <a:t>Final implementation should be able to accept square root as one of the operands (Use the key of your choice to indicate square root) and store it in the memory</a:t>
            </a:r>
          </a:p>
          <a:p>
            <a:r>
              <a:rPr lang="en-US" dirty="0" smtClean="0"/>
              <a:t>Should display the results when enter keys are pressed just like in Project 4.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6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Objectives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 how to use the IP generator</a:t>
            </a:r>
          </a:p>
          <a:p>
            <a:r>
              <a:rPr lang="en-US" dirty="0" smtClean="0"/>
              <a:t>Designing an interface with a memory and system integration</a:t>
            </a:r>
          </a:p>
          <a:p>
            <a:r>
              <a:rPr lang="en-US" dirty="0" smtClean="0"/>
              <a:t>Fixed point programming and algorithm development from </a:t>
            </a:r>
            <a:r>
              <a:rPr lang="en-US" dirty="0" err="1" smtClean="0"/>
              <a:t>Matlab</a:t>
            </a:r>
            <a:r>
              <a:rPr lang="en-US" dirty="0" smtClean="0"/>
              <a:t> to Hardware implementation</a:t>
            </a:r>
          </a:p>
          <a:p>
            <a:r>
              <a:rPr lang="en-US" dirty="0" smtClean="0"/>
              <a:t>Optimizing design for hardware resource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57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60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Overview</a:t>
            </a:r>
            <a:r>
              <a:rPr lang="sv-SE" dirty="0" smtClean="0"/>
              <a:t> </a:t>
            </a:r>
            <a:r>
              <a:rPr lang="sv-SE" dirty="0" err="1" smtClean="0"/>
              <a:t>of</a:t>
            </a:r>
            <a:r>
              <a:rPr lang="sv-SE" dirty="0" smtClean="0"/>
              <a:t> the system</a:t>
            </a:r>
            <a:endParaRPr lang="sv-SE" dirty="0"/>
          </a:p>
        </p:txBody>
      </p:sp>
      <p:sp>
        <p:nvSpPr>
          <p:cNvPr id="4" name="TextBox 3"/>
          <p:cNvSpPr txBox="1"/>
          <p:nvPr/>
        </p:nvSpPr>
        <p:spPr>
          <a:xfrm>
            <a:off x="3203929" y="5166226"/>
            <a:ext cx="1781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dirty="0" smtClean="0">
                <a:solidFill>
                  <a:schemeClr val="tx2"/>
                </a:solidFill>
              </a:rPr>
              <a:t>GRADE 4</a:t>
            </a:r>
            <a:endParaRPr lang="en-US" sz="2800" dirty="0" err="1" smtClean="0">
              <a:solidFill>
                <a:schemeClr val="tx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94557" y="2068596"/>
            <a:ext cx="1781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dirty="0" smtClean="0">
                <a:solidFill>
                  <a:schemeClr val="tx2"/>
                </a:solidFill>
              </a:rPr>
              <a:t>GRADE 5</a:t>
            </a:r>
            <a:endParaRPr lang="en-US" sz="2800" dirty="0" err="1" smtClean="0">
              <a:solidFill>
                <a:schemeClr val="tx2"/>
              </a:solidFill>
            </a:endParaRPr>
          </a:p>
        </p:txBody>
      </p:sp>
      <p:pic>
        <p:nvPicPr>
          <p:cNvPr id="3" name="Bildobjekt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388" y="2521878"/>
            <a:ext cx="4342857" cy="2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19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VGA controller</a:t>
            </a:r>
            <a:endParaRPr lang="sv-SE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781" y="2081767"/>
            <a:ext cx="6010348" cy="2499758"/>
          </a:xfrm>
        </p:spPr>
      </p:pic>
    </p:spTree>
    <p:extLst>
      <p:ext uri="{BB962C8B-B14F-4D97-AF65-F5344CB8AC3E}">
        <p14:creationId xmlns:p14="http://schemas.microsoft.com/office/powerpoint/2010/main" val="292619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VGA controller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 the VGA controller design.</a:t>
            </a:r>
          </a:p>
          <a:p>
            <a:pPr lvl="1"/>
            <a:r>
              <a:rPr lang="en-US" dirty="0" smtClean="0"/>
              <a:t>Modify parts of it to control the VGA display</a:t>
            </a:r>
          </a:p>
          <a:p>
            <a:pPr lvl="1"/>
            <a:r>
              <a:rPr lang="sv-SE" dirty="0" err="1" smtClean="0"/>
              <a:t>Create</a:t>
            </a:r>
            <a:r>
              <a:rPr lang="sv-SE" dirty="0" smtClean="0"/>
              <a:t> a driver for </a:t>
            </a:r>
            <a:r>
              <a:rPr lang="sv-SE" dirty="0" err="1" smtClean="0"/>
              <a:t>one</a:t>
            </a:r>
            <a:r>
              <a:rPr lang="sv-SE" dirty="0" smtClean="0"/>
              <a:t> 7 segment </a:t>
            </a:r>
            <a:r>
              <a:rPr lang="sv-SE" dirty="0" err="1" smtClean="0"/>
              <a:t>number</a:t>
            </a:r>
            <a:r>
              <a:rPr lang="sv-SE" dirty="0" smtClean="0"/>
              <a:t> display and re-</a:t>
            </a:r>
            <a:r>
              <a:rPr lang="sv-SE" dirty="0" err="1" smtClean="0"/>
              <a:t>use</a:t>
            </a:r>
            <a:r>
              <a:rPr lang="sv-SE" dirty="0" smtClean="0"/>
              <a:t> it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create</a:t>
            </a:r>
            <a:r>
              <a:rPr lang="sv-SE" dirty="0" smtClean="0"/>
              <a:t> </a:t>
            </a:r>
            <a:r>
              <a:rPr lang="sv-SE" dirty="0" err="1" smtClean="0"/>
              <a:t>others</a:t>
            </a:r>
            <a:endParaRPr lang="sv-SE" dirty="0"/>
          </a:p>
          <a:p>
            <a:pPr lvl="1"/>
            <a:r>
              <a:rPr lang="sv-SE" dirty="0" smtClean="0"/>
              <a:t>Remember that the square root will need an additional 7 segment displays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4579886"/>
            <a:ext cx="7972425" cy="143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6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VGA controller</a:t>
            </a:r>
            <a:endParaRPr lang="sv-SE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550" y="1849437"/>
            <a:ext cx="5753100" cy="3836988"/>
          </a:xfrm>
        </p:spPr>
      </p:pic>
    </p:spTree>
    <p:extLst>
      <p:ext uri="{BB962C8B-B14F-4D97-AF65-F5344CB8AC3E}">
        <p14:creationId xmlns:p14="http://schemas.microsoft.com/office/powerpoint/2010/main" val="358796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Project 4 - </a:t>
            </a:r>
            <a:r>
              <a:rPr lang="sv-SE" dirty="0" err="1" smtClean="0"/>
              <a:t>Calculator</a:t>
            </a:r>
            <a:r>
              <a:rPr lang="sv-SE" dirty="0" smtClean="0"/>
              <a:t> </a:t>
            </a:r>
            <a:r>
              <a:rPr lang="sv-SE" dirty="0" err="1" smtClean="0"/>
              <a:t>with</a:t>
            </a:r>
            <a:r>
              <a:rPr lang="sv-SE" dirty="0" smtClean="0"/>
              <a:t> </a:t>
            </a:r>
            <a:r>
              <a:rPr lang="sv-SE" dirty="0" err="1" smtClean="0"/>
              <a:t>Memory</a:t>
            </a:r>
            <a:r>
              <a:rPr lang="sv-SE" dirty="0" smtClean="0"/>
              <a:t/>
            </a:r>
            <a:br>
              <a:rPr lang="sv-SE" dirty="0" smtClean="0"/>
            </a:br>
            <a:r>
              <a:rPr lang="sv-SE" dirty="0" err="1" smtClean="0"/>
              <a:t>Objectives</a:t>
            </a:r>
            <a:r>
              <a:rPr lang="sv-SE" dirty="0" smtClean="0"/>
              <a:t>: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Integrate a 8k bit, 8bit wide RAM module to your ALU</a:t>
            </a:r>
          </a:p>
          <a:p>
            <a:r>
              <a:rPr lang="en-US" dirty="0" smtClean="0"/>
              <a:t>Create/Update the VGA controller to display inputs and outputs on VGA screen</a:t>
            </a:r>
          </a:p>
          <a:p>
            <a:r>
              <a:rPr lang="en-US" dirty="0" smtClean="0"/>
              <a:t>Input operands and operator from keyboard, store in RAM, fetch data and display results on VGA screen</a:t>
            </a:r>
          </a:p>
          <a:p>
            <a:r>
              <a:rPr lang="sv-SE" dirty="0" smtClean="0"/>
              <a:t>Input </a:t>
            </a:r>
            <a:r>
              <a:rPr lang="sv-SE" dirty="0" err="1" smtClean="0"/>
              <a:t>operands</a:t>
            </a:r>
            <a:r>
              <a:rPr lang="sv-SE" dirty="0" smtClean="0"/>
              <a:t> </a:t>
            </a:r>
            <a:r>
              <a:rPr lang="sv-SE" dirty="0" err="1" smtClean="0"/>
              <a:t>are</a:t>
            </a:r>
            <a:r>
              <a:rPr lang="sv-SE" dirty="0" smtClean="0"/>
              <a:t> </a:t>
            </a:r>
            <a:r>
              <a:rPr lang="sv-SE" dirty="0" err="1" smtClean="0"/>
              <a:t>unsigned</a:t>
            </a:r>
            <a:r>
              <a:rPr lang="sv-SE" dirty="0" smtClean="0"/>
              <a:t> in the </a:t>
            </a:r>
            <a:r>
              <a:rPr lang="sv-SE" dirty="0" err="1" smtClean="0"/>
              <a:t>range</a:t>
            </a:r>
            <a:r>
              <a:rPr lang="sv-SE" dirty="0" smtClean="0"/>
              <a:t> </a:t>
            </a:r>
            <a:r>
              <a:rPr lang="sv-SE" dirty="0" err="1" smtClean="0"/>
              <a:t>of</a:t>
            </a:r>
            <a:r>
              <a:rPr lang="sv-SE" dirty="0" smtClean="0"/>
              <a:t> 0 </a:t>
            </a:r>
            <a:r>
              <a:rPr lang="sv-SE" dirty="0" err="1" smtClean="0"/>
              <a:t>to</a:t>
            </a:r>
            <a:r>
              <a:rPr lang="sv-SE" dirty="0" smtClean="0"/>
              <a:t> 255, </a:t>
            </a:r>
            <a:r>
              <a:rPr lang="sv-SE" dirty="0" err="1" smtClean="0"/>
              <a:t>but</a:t>
            </a:r>
            <a:r>
              <a:rPr lang="sv-SE" dirty="0" smtClean="0"/>
              <a:t> the </a:t>
            </a:r>
            <a:r>
              <a:rPr lang="sv-SE" dirty="0" err="1" smtClean="0"/>
              <a:t>result</a:t>
            </a:r>
            <a:r>
              <a:rPr lang="sv-SE" dirty="0" smtClean="0"/>
              <a:t> </a:t>
            </a:r>
            <a:r>
              <a:rPr lang="sv-SE" dirty="0" err="1" smtClean="0"/>
              <a:t>will</a:t>
            </a:r>
            <a:r>
              <a:rPr lang="sv-SE" dirty="0" smtClean="0"/>
              <a:t> be </a:t>
            </a:r>
            <a:r>
              <a:rPr lang="sv-SE" dirty="0" err="1" smtClean="0"/>
              <a:t>signed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162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Xilinx</a:t>
            </a:r>
            <a:r>
              <a:rPr lang="sv-SE" dirty="0" smtClean="0"/>
              <a:t> </a:t>
            </a:r>
            <a:r>
              <a:rPr lang="sv-SE" dirty="0" err="1" smtClean="0"/>
              <a:t>LogiCoreIP</a:t>
            </a:r>
            <a:r>
              <a:rPr lang="sv-SE" dirty="0" smtClean="0"/>
              <a:t> generator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488" y="1629595"/>
            <a:ext cx="7587440" cy="3563159"/>
          </a:xfrm>
        </p:spPr>
        <p:txBody>
          <a:bodyPr/>
          <a:lstStyle/>
          <a:p>
            <a:r>
              <a:rPr lang="en-US" dirty="0" smtClean="0"/>
              <a:t>Read about the IP generator</a:t>
            </a:r>
          </a:p>
          <a:p>
            <a:r>
              <a:rPr lang="en-US" dirty="0" smtClean="0"/>
              <a:t>Instantiate the memory following instructions from the manual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838" y="2819158"/>
            <a:ext cx="4300538" cy="334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85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/>
              <a:t>Testing</a:t>
            </a:r>
            <a:r>
              <a:rPr lang="sv-SE" dirty="0" smtClean="0"/>
              <a:t> the RAM</a:t>
            </a:r>
            <a:endParaRPr lang="sv-S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251" y="1423596"/>
            <a:ext cx="5784249" cy="531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T_basmall_2012_ENG">
  <a:themeElements>
    <a:clrScheme name="LU basmall">
      <a:dk1>
        <a:srgbClr val="000000"/>
      </a:dk1>
      <a:lt1>
        <a:srgbClr val="FFFFFF"/>
      </a:lt1>
      <a:dk2>
        <a:srgbClr val="000000"/>
      </a:dk2>
      <a:lt2>
        <a:srgbClr val="000080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33333"/>
      </a:hlink>
      <a:folHlink>
        <a:srgbClr val="000080"/>
      </a:folHlink>
    </a:clrScheme>
    <a:fontScheme name="LundsUniversitet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6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048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1" i="0" u="none" strike="noStrike" cap="none" normalizeH="0" baseline="0" dirty="0" smtClean="0">
            <a:ln>
              <a:noFill/>
            </a:ln>
            <a:solidFill>
              <a:schemeClr val="tx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48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sv-SE" sz="18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1200" b="0" dirty="0" err="1" smtClean="0">
            <a:solidFill>
              <a:schemeClr val="tx2"/>
            </a:solidFill>
          </a:defRPr>
        </a:defPPr>
      </a:lstStyle>
    </a:txDef>
  </a:objectDefaults>
  <a:extraClrSchemeLst>
    <a:extraClrScheme>
      <a:clrScheme name="Standardformgivn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6633"/>
        </a:accent1>
        <a:accent2>
          <a:srgbClr val="C4BC9C"/>
        </a:accent2>
        <a:accent3>
          <a:srgbClr val="FFFFFF"/>
        </a:accent3>
        <a:accent4>
          <a:srgbClr val="000000"/>
        </a:accent4>
        <a:accent5>
          <a:srgbClr val="CAB8AD"/>
        </a:accent5>
        <a:accent6>
          <a:srgbClr val="B1AA8D"/>
        </a:accent6>
        <a:hlink>
          <a:srgbClr val="EB730F"/>
        </a:hlink>
        <a:folHlink>
          <a:srgbClr val="0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PPT_basmall_2012_ENG</Template>
  <TotalTime>2995</TotalTime>
  <Words>624</Words>
  <Application>Microsoft Office PowerPoint</Application>
  <PresentationFormat>Anpassad</PresentationFormat>
  <Paragraphs>132</Paragraphs>
  <Slides>20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20</vt:i4>
      </vt:variant>
    </vt:vector>
  </HeadingPairs>
  <TitlesOfParts>
    <vt:vector size="26" baseType="lpstr">
      <vt:lpstr>ＭＳ Ｐゴシック</vt:lpstr>
      <vt:lpstr>Arial</vt:lpstr>
      <vt:lpstr>Calibri</vt:lpstr>
      <vt:lpstr>Lucida Grande</vt:lpstr>
      <vt:lpstr>Times New Roman</vt:lpstr>
      <vt:lpstr>PPT_basmall_2012_ENG</vt:lpstr>
      <vt:lpstr>Introduction to structured VLSI  Projects 4 and 5</vt:lpstr>
      <vt:lpstr>Objectives</vt:lpstr>
      <vt:lpstr>Overview of the system</vt:lpstr>
      <vt:lpstr>VGA controller</vt:lpstr>
      <vt:lpstr>VGA controller</vt:lpstr>
      <vt:lpstr>VGA controller</vt:lpstr>
      <vt:lpstr>Project 4 - Calculator with Memory Objectives:</vt:lpstr>
      <vt:lpstr>Xilinx LogiCoreIP generator</vt:lpstr>
      <vt:lpstr>Testing the RAM</vt:lpstr>
      <vt:lpstr>Expected operation : Data fill</vt:lpstr>
      <vt:lpstr>Expected operation :  Data retrieve and display</vt:lpstr>
      <vt:lpstr>Expected operation: Enter more operands</vt:lpstr>
      <vt:lpstr>Expected operation :  </vt:lpstr>
      <vt:lpstr>Project 5: ALU with square root and CORDIC</vt:lpstr>
      <vt:lpstr>Objectives</vt:lpstr>
      <vt:lpstr>Square root unit </vt:lpstr>
      <vt:lpstr>Hardware utilization</vt:lpstr>
      <vt:lpstr>Divider</vt:lpstr>
      <vt:lpstr>Integration</vt:lpstr>
      <vt:lpstr>PowerPoint-presentation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structured VLSI  Projects 4 and 5</dc:title>
  <dc:creator>Rakesh Gangarajaiah</dc:creator>
  <cp:lastModifiedBy>Jesus Rodriguez</cp:lastModifiedBy>
  <cp:revision>39</cp:revision>
  <cp:lastPrinted>2011-10-27T13:44:15Z</cp:lastPrinted>
  <dcterms:created xsi:type="dcterms:W3CDTF">2013-09-30T09:14:21Z</dcterms:created>
  <dcterms:modified xsi:type="dcterms:W3CDTF">2017-10-04T09:16:30Z</dcterms:modified>
</cp:coreProperties>
</file>

<file path=docProps/thumbnail.jpeg>
</file>